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Lst>
  <p:notesMasterIdLst>
    <p:notesMasterId r:id="rId23"/>
  </p:notesMasterIdLst>
  <p:handoutMasterIdLst>
    <p:handoutMasterId r:id="rId24"/>
  </p:handoutMasterIdLst>
  <p:sldIdLst>
    <p:sldId id="1083" r:id="rId2"/>
    <p:sldId id="568" r:id="rId3"/>
    <p:sldId id="569" r:id="rId4"/>
    <p:sldId id="574" r:id="rId5"/>
    <p:sldId id="570" r:id="rId6"/>
    <p:sldId id="571" r:id="rId7"/>
    <p:sldId id="1320" r:id="rId8"/>
    <p:sldId id="1321" r:id="rId9"/>
    <p:sldId id="1322" r:id="rId10"/>
    <p:sldId id="1323" r:id="rId11"/>
    <p:sldId id="1324" r:id="rId12"/>
    <p:sldId id="1325" r:id="rId13"/>
    <p:sldId id="1326" r:id="rId14"/>
    <p:sldId id="1327" r:id="rId15"/>
    <p:sldId id="1328" r:id="rId16"/>
    <p:sldId id="1329" r:id="rId17"/>
    <p:sldId id="1330" r:id="rId18"/>
    <p:sldId id="1331" r:id="rId19"/>
    <p:sldId id="1332" r:id="rId20"/>
    <p:sldId id="1333" r:id="rId21"/>
    <p:sldId id="1334" r:id="rId22"/>
  </p:sldIdLst>
  <p:sldSz cx="9144000" cy="5143500" type="screen16x9"/>
  <p:notesSz cx="6985000" cy="9283700"/>
  <p:kinsoku lang="ja-JP" invalStChars="、。，．・：；？！゛゜ヽヾゝゞ々ー’”）〕］｝〉》」』】°‰′″℃￠％ぁぃぅぇぉっゃゅょゎァィゥェォッャュョヮヵヶ!%),.:;?]}｡｣､･ｧｨｩｪｫｬｭｮｯｰﾞﾟ" invalEndChars="‘“（〔［｛〈《「『【￥＄$([\{｢￡"/>
  <p:defaultTextStyle>
    <a:defPPr>
      <a:defRPr lang="en-US"/>
    </a:defPPr>
    <a:lvl1pPr algn="l" rtl="0" eaLnBrk="0" fontAlgn="base" hangingPunct="0">
      <a:spcBef>
        <a:spcPct val="0"/>
      </a:spcBef>
      <a:spcAft>
        <a:spcPct val="0"/>
      </a:spcAft>
      <a:defRPr sz="3200" kern="1200">
        <a:solidFill>
          <a:schemeClr val="tx1"/>
        </a:solidFill>
        <a:latin typeface="Arial" charset="0"/>
        <a:ea typeface="+mn-ea"/>
        <a:cs typeface="+mn-cs"/>
      </a:defRPr>
    </a:lvl1pPr>
    <a:lvl2pPr marL="457200" algn="l" rtl="0" eaLnBrk="0" fontAlgn="base" hangingPunct="0">
      <a:spcBef>
        <a:spcPct val="0"/>
      </a:spcBef>
      <a:spcAft>
        <a:spcPct val="0"/>
      </a:spcAft>
      <a:defRPr sz="3200" kern="1200">
        <a:solidFill>
          <a:schemeClr val="tx1"/>
        </a:solidFill>
        <a:latin typeface="Arial" charset="0"/>
        <a:ea typeface="+mn-ea"/>
        <a:cs typeface="+mn-cs"/>
      </a:defRPr>
    </a:lvl2pPr>
    <a:lvl3pPr marL="914400" algn="l" rtl="0" eaLnBrk="0" fontAlgn="base" hangingPunct="0">
      <a:spcBef>
        <a:spcPct val="0"/>
      </a:spcBef>
      <a:spcAft>
        <a:spcPct val="0"/>
      </a:spcAft>
      <a:defRPr sz="3200" kern="1200">
        <a:solidFill>
          <a:schemeClr val="tx1"/>
        </a:solidFill>
        <a:latin typeface="Arial" charset="0"/>
        <a:ea typeface="+mn-ea"/>
        <a:cs typeface="+mn-cs"/>
      </a:defRPr>
    </a:lvl3pPr>
    <a:lvl4pPr marL="1371600" algn="l" rtl="0" eaLnBrk="0" fontAlgn="base" hangingPunct="0">
      <a:spcBef>
        <a:spcPct val="0"/>
      </a:spcBef>
      <a:spcAft>
        <a:spcPct val="0"/>
      </a:spcAft>
      <a:defRPr sz="3200" kern="1200">
        <a:solidFill>
          <a:schemeClr val="tx1"/>
        </a:solidFill>
        <a:latin typeface="Arial" charset="0"/>
        <a:ea typeface="+mn-ea"/>
        <a:cs typeface="+mn-cs"/>
      </a:defRPr>
    </a:lvl4pPr>
    <a:lvl5pPr marL="1828800" algn="l" rtl="0" eaLnBrk="0" fontAlgn="base" hangingPunct="0">
      <a:spcBef>
        <a:spcPct val="0"/>
      </a:spcBef>
      <a:spcAft>
        <a:spcPct val="0"/>
      </a:spcAft>
      <a:defRPr sz="3200" kern="1200">
        <a:solidFill>
          <a:schemeClr val="tx1"/>
        </a:solidFill>
        <a:latin typeface="Arial" charset="0"/>
        <a:ea typeface="+mn-ea"/>
        <a:cs typeface="+mn-cs"/>
      </a:defRPr>
    </a:lvl5pPr>
    <a:lvl6pPr marL="2286000" algn="l" defTabSz="914400" rtl="0" eaLnBrk="1" latinLnBrk="0" hangingPunct="1">
      <a:defRPr sz="3200" kern="1200">
        <a:solidFill>
          <a:schemeClr val="tx1"/>
        </a:solidFill>
        <a:latin typeface="Arial" charset="0"/>
        <a:ea typeface="+mn-ea"/>
        <a:cs typeface="+mn-cs"/>
      </a:defRPr>
    </a:lvl6pPr>
    <a:lvl7pPr marL="2743200" algn="l" defTabSz="914400" rtl="0" eaLnBrk="1" latinLnBrk="0" hangingPunct="1">
      <a:defRPr sz="3200" kern="1200">
        <a:solidFill>
          <a:schemeClr val="tx1"/>
        </a:solidFill>
        <a:latin typeface="Arial" charset="0"/>
        <a:ea typeface="+mn-ea"/>
        <a:cs typeface="+mn-cs"/>
      </a:defRPr>
    </a:lvl7pPr>
    <a:lvl8pPr marL="3200400" algn="l" defTabSz="914400" rtl="0" eaLnBrk="1" latinLnBrk="0" hangingPunct="1">
      <a:defRPr sz="3200" kern="1200">
        <a:solidFill>
          <a:schemeClr val="tx1"/>
        </a:solidFill>
        <a:latin typeface="Arial" charset="0"/>
        <a:ea typeface="+mn-ea"/>
        <a:cs typeface="+mn-cs"/>
      </a:defRPr>
    </a:lvl8pPr>
    <a:lvl9pPr marL="3657600" algn="l" defTabSz="914400" rtl="0" eaLnBrk="1" latinLnBrk="0" hangingPunct="1">
      <a:defRPr sz="3200"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 uri="{2D200454-40CA-4A62-9FC3-DE9A4176ACB9}">
      <p15:notesGuideLst xmlns:p15="http://schemas.microsoft.com/office/powerpoint/2012/main">
        <p15:guide id="1" orient="horz" pos="2923">
          <p15:clr>
            <a:srgbClr val="A4A3A4"/>
          </p15:clr>
        </p15:guide>
        <p15:guide id="2" pos="220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notes"/>
  <p:showPr showNarration="1" useTimings="0">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63796"/>
    <a:srgbClr val="005493"/>
    <a:srgbClr val="0066CC"/>
    <a:srgbClr val="00FFFF"/>
    <a:srgbClr val="FFFF00"/>
    <a:srgbClr val="F0E1C8"/>
    <a:srgbClr val="F2E4CE"/>
    <a:srgbClr val="F4E8D4"/>
    <a:srgbClr val="003399"/>
    <a:srgbClr val="0000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319" autoAdjust="0"/>
    <p:restoredTop sz="86395" autoAdjust="0"/>
  </p:normalViewPr>
  <p:slideViewPr>
    <p:cSldViewPr snapToGrid="0">
      <p:cViewPr>
        <p:scale>
          <a:sx n="116" d="100"/>
          <a:sy n="116" d="100"/>
        </p:scale>
        <p:origin x="592" y="976"/>
      </p:cViewPr>
      <p:guideLst>
        <p:guide orient="horz" pos="1620"/>
        <p:guide pos="2880"/>
      </p:guideLst>
    </p:cSldViewPr>
  </p:slideViewPr>
  <p:outlineViewPr>
    <p:cViewPr>
      <p:scale>
        <a:sx n="33" d="100"/>
        <a:sy n="33" d="100"/>
      </p:scale>
      <p:origin x="0" y="0"/>
    </p:cViewPr>
  </p:outlineViewPr>
  <p:notesTextViewPr>
    <p:cViewPr>
      <p:scale>
        <a:sx n="20" d="100"/>
        <a:sy n="20" d="100"/>
      </p:scale>
      <p:origin x="0" y="0"/>
    </p:cViewPr>
  </p:notesTextViewPr>
  <p:sorterViewPr>
    <p:cViewPr>
      <p:scale>
        <a:sx n="111" d="100"/>
        <a:sy n="111" d="100"/>
      </p:scale>
      <p:origin x="0" y="4352"/>
    </p:cViewPr>
  </p:sorterViewPr>
  <p:notesViewPr>
    <p:cSldViewPr snapToGrid="0">
      <p:cViewPr varScale="1">
        <p:scale>
          <a:sx n="97" d="100"/>
          <a:sy n="97" d="100"/>
        </p:scale>
        <p:origin x="4296" y="224"/>
      </p:cViewPr>
      <p:guideLst>
        <p:guide orient="horz" pos="2923"/>
        <p:guide pos="220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1" y="0"/>
            <a:ext cx="3044053" cy="457200"/>
          </a:xfrm>
          <a:prstGeom prst="rect">
            <a:avLst/>
          </a:prstGeom>
          <a:noFill/>
          <a:ln w="9525">
            <a:noFill/>
            <a:miter lim="800000"/>
            <a:headEnd/>
            <a:tailEnd/>
          </a:ln>
          <a:effectLst/>
        </p:spPr>
        <p:txBody>
          <a:bodyPr vert="horz" wrap="square" lIns="91406" tIns="45703" rIns="91406" bIns="45703" numCol="1" anchor="t" anchorCtr="0" compatLnSpc="1">
            <a:prstTxWarp prst="textNoShape">
              <a:avLst/>
            </a:prstTxWarp>
          </a:bodyPr>
          <a:lstStyle>
            <a:lvl1pPr defTabSz="912813">
              <a:defRPr sz="1200"/>
            </a:lvl1pPr>
          </a:lstStyle>
          <a:p>
            <a:r>
              <a:rPr lang="en-US"/>
              <a:t>GW Summit Memphis 2008</a:t>
            </a:r>
          </a:p>
        </p:txBody>
      </p:sp>
      <p:sp>
        <p:nvSpPr>
          <p:cNvPr id="3075" name="Rectangle 3"/>
          <p:cNvSpPr>
            <a:spLocks noGrp="1" noChangeArrowheads="1"/>
          </p:cNvSpPr>
          <p:nvPr>
            <p:ph type="dt" sz="quarter" idx="1"/>
          </p:nvPr>
        </p:nvSpPr>
        <p:spPr bwMode="auto">
          <a:xfrm>
            <a:off x="3958379" y="0"/>
            <a:ext cx="3045637" cy="457200"/>
          </a:xfrm>
          <a:prstGeom prst="rect">
            <a:avLst/>
          </a:prstGeom>
          <a:noFill/>
          <a:ln w="9525">
            <a:noFill/>
            <a:miter lim="800000"/>
            <a:headEnd/>
            <a:tailEnd/>
          </a:ln>
          <a:effectLst/>
        </p:spPr>
        <p:txBody>
          <a:bodyPr vert="horz" wrap="square" lIns="91406" tIns="45703" rIns="91406" bIns="45703" numCol="1" anchor="t" anchorCtr="0" compatLnSpc="1">
            <a:prstTxWarp prst="textNoShape">
              <a:avLst/>
            </a:prstTxWarp>
          </a:bodyPr>
          <a:lstStyle>
            <a:lvl1pPr algn="r" defTabSz="912813">
              <a:defRPr sz="1200"/>
            </a:lvl1pPr>
          </a:lstStyle>
          <a:p>
            <a:r>
              <a:rPr lang="en-US"/>
              <a:t>April 1, 2008</a:t>
            </a:r>
          </a:p>
        </p:txBody>
      </p:sp>
      <p:sp>
        <p:nvSpPr>
          <p:cNvPr id="3076" name="Rectangle 4"/>
          <p:cNvSpPr>
            <a:spLocks noGrp="1" noChangeArrowheads="1"/>
          </p:cNvSpPr>
          <p:nvPr>
            <p:ph type="ftr" sz="quarter" idx="2"/>
          </p:nvPr>
        </p:nvSpPr>
        <p:spPr bwMode="auto">
          <a:xfrm>
            <a:off x="1" y="8839200"/>
            <a:ext cx="3044053" cy="458788"/>
          </a:xfrm>
          <a:prstGeom prst="rect">
            <a:avLst/>
          </a:prstGeom>
          <a:noFill/>
          <a:ln w="9525">
            <a:noFill/>
            <a:miter lim="800000"/>
            <a:headEnd/>
            <a:tailEnd/>
          </a:ln>
          <a:effectLst/>
        </p:spPr>
        <p:txBody>
          <a:bodyPr vert="horz" wrap="square" lIns="91406" tIns="45703" rIns="91406" bIns="45703" numCol="1" anchor="b" anchorCtr="0" compatLnSpc="1">
            <a:prstTxWarp prst="textNoShape">
              <a:avLst/>
            </a:prstTxWarp>
          </a:bodyPr>
          <a:lstStyle>
            <a:lvl1pPr defTabSz="912813">
              <a:defRPr sz="1200"/>
            </a:lvl1pPr>
          </a:lstStyle>
          <a:p>
            <a:endParaRPr lang="en-US"/>
          </a:p>
        </p:txBody>
      </p:sp>
      <p:sp>
        <p:nvSpPr>
          <p:cNvPr id="3077" name="Rectangle 5"/>
          <p:cNvSpPr>
            <a:spLocks noGrp="1" noChangeArrowheads="1"/>
          </p:cNvSpPr>
          <p:nvPr>
            <p:ph type="sldNum" sz="quarter" idx="3"/>
          </p:nvPr>
        </p:nvSpPr>
        <p:spPr bwMode="auto">
          <a:xfrm>
            <a:off x="3958379" y="8839200"/>
            <a:ext cx="3045637" cy="458788"/>
          </a:xfrm>
          <a:prstGeom prst="rect">
            <a:avLst/>
          </a:prstGeom>
          <a:noFill/>
          <a:ln w="9525">
            <a:noFill/>
            <a:miter lim="800000"/>
            <a:headEnd/>
            <a:tailEnd/>
          </a:ln>
          <a:effectLst/>
        </p:spPr>
        <p:txBody>
          <a:bodyPr vert="horz" wrap="square" lIns="91406" tIns="45703" rIns="91406" bIns="45703" numCol="1" anchor="b" anchorCtr="0" compatLnSpc="1">
            <a:prstTxWarp prst="textNoShape">
              <a:avLst/>
            </a:prstTxWarp>
          </a:bodyPr>
          <a:lstStyle>
            <a:lvl1pPr algn="r" defTabSz="912813">
              <a:defRPr sz="1200"/>
            </a:lvl1pPr>
          </a:lstStyle>
          <a:p>
            <a:fld id="{3981EBF4-6154-46A5-BFB5-0D32347D6179}" type="slidenum">
              <a:rPr lang="en-US"/>
              <a:pPr/>
              <a:t>‹#›</a:t>
            </a:fld>
            <a:endParaRPr lang="en-US"/>
          </a:p>
        </p:txBody>
      </p:sp>
    </p:spTree>
    <p:extLst>
      <p:ext uri="{BB962C8B-B14F-4D97-AF65-F5344CB8AC3E}">
        <p14:creationId xmlns:p14="http://schemas.microsoft.com/office/powerpoint/2010/main" val="385501691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body" sz="quarter" idx="3"/>
          </p:nvPr>
        </p:nvSpPr>
        <p:spPr bwMode="auto">
          <a:xfrm>
            <a:off x="931756" y="4410075"/>
            <a:ext cx="5121488" cy="4178300"/>
          </a:xfrm>
          <a:prstGeom prst="rect">
            <a:avLst/>
          </a:prstGeom>
          <a:noFill/>
          <a:ln w="12700">
            <a:noFill/>
            <a:miter lim="800000"/>
            <a:headEnd/>
            <a:tailEnd/>
          </a:ln>
          <a:effectLst/>
        </p:spPr>
        <p:txBody>
          <a:bodyPr vert="horz" wrap="square" lIns="92195" tIns="45288" rIns="92195" bIns="45288"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51" name="Rectangle 3"/>
          <p:cNvSpPr>
            <a:spLocks noGrp="1" noRot="1" noChangeAspect="1" noChangeArrowheads="1" noTextEdit="1"/>
          </p:cNvSpPr>
          <p:nvPr>
            <p:ph type="sldImg" idx="2"/>
          </p:nvPr>
        </p:nvSpPr>
        <p:spPr bwMode="auto">
          <a:xfrm>
            <a:off x="400050" y="695325"/>
            <a:ext cx="6189663" cy="3482975"/>
          </a:xfrm>
          <a:prstGeom prst="rect">
            <a:avLst/>
          </a:prstGeom>
          <a:noFill/>
          <a:ln w="12700">
            <a:solidFill>
              <a:schemeClr val="tx1"/>
            </a:solidFill>
            <a:miter lim="800000"/>
            <a:headEnd/>
            <a:tailEnd/>
          </a:ln>
          <a:effectLst/>
        </p:spPr>
      </p:sp>
    </p:spTree>
    <p:extLst>
      <p:ext uri="{BB962C8B-B14F-4D97-AF65-F5344CB8AC3E}">
        <p14:creationId xmlns:p14="http://schemas.microsoft.com/office/powerpoint/2010/main" val="54285331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0050" y="695325"/>
            <a:ext cx="6189663" cy="3482975"/>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5445828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565874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4450" name="Rectangle 2"/>
          <p:cNvSpPr>
            <a:spLocks noGrp="1" noChangeArrowheads="1"/>
          </p:cNvSpPr>
          <p:nvPr>
            <p:ph type="ctrTitle"/>
          </p:nvPr>
        </p:nvSpPr>
        <p:spPr>
          <a:xfrm>
            <a:off x="457200" y="1802198"/>
            <a:ext cx="8001000" cy="681853"/>
          </a:xfrm>
        </p:spPr>
        <p:txBody>
          <a:bodyPr/>
          <a:lstStyle>
            <a:lvl1pPr>
              <a:defRPr sz="4050"/>
            </a:lvl1pPr>
          </a:lstStyle>
          <a:p>
            <a:r>
              <a:rPr lang="en-US"/>
              <a:t>Click to edit Master title style</a:t>
            </a:r>
          </a:p>
        </p:txBody>
      </p:sp>
      <p:sp>
        <p:nvSpPr>
          <p:cNvPr id="104451" name="Rectangle 3"/>
          <p:cNvSpPr>
            <a:spLocks noGrp="1" noChangeArrowheads="1"/>
          </p:cNvSpPr>
          <p:nvPr>
            <p:ph type="subTitle" idx="1"/>
          </p:nvPr>
        </p:nvSpPr>
        <p:spPr>
          <a:xfrm>
            <a:off x="450850" y="2914651"/>
            <a:ext cx="7321550" cy="505267"/>
          </a:xfrm>
        </p:spPr>
        <p:txBody>
          <a:bodyPr/>
          <a:lstStyle>
            <a:lvl1pPr marL="0" indent="0">
              <a:buFontTx/>
              <a:buNone/>
              <a:defRPr/>
            </a:lvl1pPr>
          </a:lstStyle>
          <a:p>
            <a:r>
              <a:rPr lang="en-US"/>
              <a:t>Click to edit Master subtitle style</a:t>
            </a:r>
          </a:p>
        </p:txBody>
      </p:sp>
      <p:sp>
        <p:nvSpPr>
          <p:cNvPr id="104455" name="Rectangle 7"/>
          <p:cNvSpPr>
            <a:spLocks noChangeArrowheads="1"/>
          </p:cNvSpPr>
          <p:nvPr/>
        </p:nvSpPr>
        <p:spPr bwMode="auto">
          <a:xfrm>
            <a:off x="404814" y="4543425"/>
            <a:ext cx="1442703" cy="298160"/>
          </a:xfrm>
          <a:prstGeom prst="rect">
            <a:avLst/>
          </a:prstGeom>
          <a:noFill/>
          <a:ln w="12700">
            <a:noFill/>
            <a:miter lim="800000"/>
            <a:headEnd/>
            <a:tailEnd/>
          </a:ln>
          <a:effectLst/>
        </p:spPr>
        <p:txBody>
          <a:bodyPr wrap="none" lIns="66675" tIns="33338" rIns="66675" bIns="33338">
            <a:spAutoFit/>
          </a:bodyPr>
          <a:lstStyle/>
          <a:p>
            <a:pPr defTabSz="664369"/>
            <a:r>
              <a:rPr lang="en-US" sz="750">
                <a:solidFill>
                  <a:schemeClr val="bg1"/>
                </a:solidFill>
              </a:rPr>
              <a:t>U.S. Department of the Interior</a:t>
            </a:r>
          </a:p>
          <a:p>
            <a:pPr defTabSz="664369"/>
            <a:r>
              <a:rPr lang="en-US" sz="750">
                <a:solidFill>
                  <a:schemeClr val="bg1"/>
                </a:solidFill>
              </a:rPr>
              <a:t>U.S. Geological Survey</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a:xfrm>
            <a:off x="3137589" y="1258491"/>
            <a:ext cx="5549211" cy="194566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88274" y="391716"/>
            <a:ext cx="1539652" cy="277058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697778" y="391716"/>
            <a:ext cx="2779222" cy="277058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528350"/>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984574"/>
            <a:ext cx="7772400" cy="320601"/>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58491"/>
            <a:ext cx="4038600" cy="1903809"/>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58491"/>
            <a:ext cx="4038600" cy="1903809"/>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348500"/>
            <a:ext cx="8229600" cy="572208"/>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264390"/>
            <a:ext cx="4040188" cy="366767"/>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1336263"/>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264390"/>
            <a:ext cx="4041775" cy="366767"/>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1336263"/>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767266"/>
            <a:ext cx="3008313" cy="309059"/>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173329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251351"/>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716445"/>
            <a:ext cx="5486400" cy="309059"/>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459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251351"/>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3399"/>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1" y="377671"/>
            <a:ext cx="8226425" cy="572208"/>
          </a:xfrm>
          <a:prstGeom prst="rect">
            <a:avLst/>
          </a:prstGeom>
          <a:noFill/>
          <a:ln w="12700">
            <a:noFill/>
            <a:miter lim="800000"/>
            <a:headEnd/>
            <a:tailEnd/>
          </a:ln>
          <a:effectLst/>
        </p:spPr>
        <p:txBody>
          <a:bodyPr vert="horz" wrap="square" lIns="45720" tIns="44450" rIns="45720" bIns="44450" numCol="1" anchor="ctr" anchorCtr="0" compatLnSpc="1">
            <a:prstTxWarp prst="textNoShape">
              <a:avLst/>
            </a:prstTxWarp>
            <a:spAutoFit/>
          </a:bodyPr>
          <a:lstStyle/>
          <a:p>
            <a:pPr lvl="0"/>
            <a:r>
              <a:rPr lang="en-US"/>
              <a:t>Click to edit Master </a:t>
            </a:r>
          </a:p>
        </p:txBody>
      </p:sp>
      <p:sp>
        <p:nvSpPr>
          <p:cNvPr id="1027" name="Rectangle 3"/>
          <p:cNvSpPr>
            <a:spLocks noGrp="1" noChangeArrowheads="1"/>
          </p:cNvSpPr>
          <p:nvPr>
            <p:ph type="body" idx="1"/>
          </p:nvPr>
        </p:nvSpPr>
        <p:spPr bwMode="auto">
          <a:xfrm>
            <a:off x="457200" y="1258491"/>
            <a:ext cx="8229600" cy="1945661"/>
          </a:xfrm>
          <a:prstGeom prst="rect">
            <a:avLst/>
          </a:prstGeom>
          <a:noFill/>
          <a:ln w="12700">
            <a:noFill/>
            <a:miter lim="800000"/>
            <a:headEnd/>
            <a:tailEnd/>
          </a:ln>
          <a:effectLst/>
        </p:spPr>
        <p:txBody>
          <a:bodyPr vert="horz" wrap="square" lIns="45720" tIns="44450" rIns="45720" bIns="44450" numCol="1" anchor="t" anchorCtr="0" compatLnSpc="1">
            <a:prstTxWarp prst="textNoShape">
              <a:avLst/>
            </a:prstTxWarp>
            <a:spAutoFit/>
          </a:bodyPr>
          <a:lstStyle/>
          <a:p>
            <a:pPr lvl="0"/>
            <a:r>
              <a:rPr lang="en-US"/>
              <a:t>First level</a:t>
            </a:r>
          </a:p>
          <a:p>
            <a:pPr lvl="1"/>
            <a:r>
              <a:rPr lang="en-US"/>
              <a:t>Second level</a:t>
            </a:r>
          </a:p>
          <a:p>
            <a:pPr lvl="2"/>
            <a:r>
              <a:rPr lang="en-US"/>
              <a:t>Third level</a:t>
            </a:r>
          </a:p>
          <a:p>
            <a:pPr lvl="3"/>
            <a:r>
              <a:rPr lang="en-US"/>
              <a:t>Fourth level</a:t>
            </a:r>
          </a:p>
          <a:p>
            <a:pPr lvl="4"/>
            <a:r>
              <a:rPr lang="en-US"/>
              <a:t>Fifth level</a:t>
            </a:r>
          </a:p>
        </p:txBody>
      </p:sp>
      <p:pic>
        <p:nvPicPr>
          <p:cNvPr id="5" name="Picture 11" descr="ident-small_4_onscreen_png">
            <a:extLst>
              <a:ext uri="{FF2B5EF4-FFF2-40B4-BE49-F238E27FC236}">
                <a16:creationId xmlns:a16="http://schemas.microsoft.com/office/drawing/2014/main" id="{CB4748BC-A971-D144-AE6E-36EC33182329}"/>
              </a:ext>
            </a:extLst>
          </p:cNvPr>
          <p:cNvPicPr>
            <a:picLocks noChangeAspect="1" noChangeArrowheads="1"/>
          </p:cNvPicPr>
          <p:nvPr userDrawn="1"/>
        </p:nvPicPr>
        <p:blipFill>
          <a:blip r:embed="rId13" cstate="print">
            <a:lum bright="100000"/>
            <a:extLst>
              <a:ext uri="{28A0092B-C50C-407E-A947-70E740481C1C}">
                <a14:useLocalDpi xmlns:a14="http://schemas.microsoft.com/office/drawing/2010/main"/>
              </a:ext>
            </a:extLst>
          </a:blip>
          <a:srcRect/>
          <a:stretch>
            <a:fillRect/>
          </a:stretch>
        </p:blipFill>
        <p:spPr bwMode="black">
          <a:xfrm>
            <a:off x="117835" y="4741667"/>
            <a:ext cx="1143000" cy="4206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rtl="0" eaLnBrk="0" fontAlgn="base" hangingPunct="0">
        <a:lnSpc>
          <a:spcPct val="95000"/>
        </a:lnSpc>
        <a:spcBef>
          <a:spcPct val="0"/>
        </a:spcBef>
        <a:spcAft>
          <a:spcPct val="0"/>
        </a:spcAft>
        <a:defRPr sz="3300" b="1">
          <a:solidFill>
            <a:srgbClr val="FFFF00"/>
          </a:solidFill>
          <a:latin typeface="+mj-lt"/>
          <a:ea typeface="+mj-ea"/>
          <a:cs typeface="+mj-cs"/>
        </a:defRPr>
      </a:lvl1pPr>
      <a:lvl2pPr algn="l" rtl="0" eaLnBrk="0" fontAlgn="base" hangingPunct="0">
        <a:lnSpc>
          <a:spcPct val="95000"/>
        </a:lnSpc>
        <a:spcBef>
          <a:spcPct val="0"/>
        </a:spcBef>
        <a:spcAft>
          <a:spcPct val="0"/>
        </a:spcAft>
        <a:defRPr sz="3300" b="1">
          <a:solidFill>
            <a:srgbClr val="FFFF00"/>
          </a:solidFill>
          <a:latin typeface="Arial" charset="0"/>
        </a:defRPr>
      </a:lvl2pPr>
      <a:lvl3pPr algn="l" rtl="0" eaLnBrk="0" fontAlgn="base" hangingPunct="0">
        <a:lnSpc>
          <a:spcPct val="95000"/>
        </a:lnSpc>
        <a:spcBef>
          <a:spcPct val="0"/>
        </a:spcBef>
        <a:spcAft>
          <a:spcPct val="0"/>
        </a:spcAft>
        <a:defRPr sz="3300" b="1">
          <a:solidFill>
            <a:srgbClr val="FFFF00"/>
          </a:solidFill>
          <a:latin typeface="Arial" charset="0"/>
        </a:defRPr>
      </a:lvl3pPr>
      <a:lvl4pPr algn="l" rtl="0" eaLnBrk="0" fontAlgn="base" hangingPunct="0">
        <a:lnSpc>
          <a:spcPct val="95000"/>
        </a:lnSpc>
        <a:spcBef>
          <a:spcPct val="0"/>
        </a:spcBef>
        <a:spcAft>
          <a:spcPct val="0"/>
        </a:spcAft>
        <a:defRPr sz="3300" b="1">
          <a:solidFill>
            <a:srgbClr val="FFFF00"/>
          </a:solidFill>
          <a:latin typeface="Arial" charset="0"/>
        </a:defRPr>
      </a:lvl4pPr>
      <a:lvl5pPr algn="l" rtl="0" eaLnBrk="0" fontAlgn="base" hangingPunct="0">
        <a:lnSpc>
          <a:spcPct val="95000"/>
        </a:lnSpc>
        <a:spcBef>
          <a:spcPct val="0"/>
        </a:spcBef>
        <a:spcAft>
          <a:spcPct val="0"/>
        </a:spcAft>
        <a:defRPr sz="3300" b="1">
          <a:solidFill>
            <a:srgbClr val="FFFF00"/>
          </a:solidFill>
          <a:latin typeface="Arial" charset="0"/>
        </a:defRPr>
      </a:lvl5pPr>
      <a:lvl6pPr marL="342900" algn="l" rtl="0" eaLnBrk="0" fontAlgn="base" hangingPunct="0">
        <a:lnSpc>
          <a:spcPct val="95000"/>
        </a:lnSpc>
        <a:spcBef>
          <a:spcPct val="0"/>
        </a:spcBef>
        <a:spcAft>
          <a:spcPct val="0"/>
        </a:spcAft>
        <a:defRPr sz="3300" b="1">
          <a:solidFill>
            <a:srgbClr val="FFFF00"/>
          </a:solidFill>
          <a:latin typeface="Arial" charset="0"/>
        </a:defRPr>
      </a:lvl6pPr>
      <a:lvl7pPr marL="685800" algn="l" rtl="0" eaLnBrk="0" fontAlgn="base" hangingPunct="0">
        <a:lnSpc>
          <a:spcPct val="95000"/>
        </a:lnSpc>
        <a:spcBef>
          <a:spcPct val="0"/>
        </a:spcBef>
        <a:spcAft>
          <a:spcPct val="0"/>
        </a:spcAft>
        <a:defRPr sz="3300" b="1">
          <a:solidFill>
            <a:srgbClr val="FFFF00"/>
          </a:solidFill>
          <a:latin typeface="Arial" charset="0"/>
        </a:defRPr>
      </a:lvl7pPr>
      <a:lvl8pPr marL="1028700" algn="l" rtl="0" eaLnBrk="0" fontAlgn="base" hangingPunct="0">
        <a:lnSpc>
          <a:spcPct val="95000"/>
        </a:lnSpc>
        <a:spcBef>
          <a:spcPct val="0"/>
        </a:spcBef>
        <a:spcAft>
          <a:spcPct val="0"/>
        </a:spcAft>
        <a:defRPr sz="3300" b="1">
          <a:solidFill>
            <a:srgbClr val="FFFF00"/>
          </a:solidFill>
          <a:latin typeface="Arial" charset="0"/>
        </a:defRPr>
      </a:lvl8pPr>
      <a:lvl9pPr marL="1371600" algn="l" rtl="0" eaLnBrk="0" fontAlgn="base" hangingPunct="0">
        <a:lnSpc>
          <a:spcPct val="95000"/>
        </a:lnSpc>
        <a:spcBef>
          <a:spcPct val="0"/>
        </a:spcBef>
        <a:spcAft>
          <a:spcPct val="0"/>
        </a:spcAft>
        <a:defRPr sz="3300" b="1">
          <a:solidFill>
            <a:srgbClr val="FFFF00"/>
          </a:solidFill>
          <a:latin typeface="Arial" charset="0"/>
        </a:defRPr>
      </a:lvl9pPr>
    </p:titleStyle>
    <p:bodyStyle>
      <a:lvl1pPr marL="257175" indent="-257175" algn="l" rtl="0" eaLnBrk="0" fontAlgn="base" hangingPunct="0">
        <a:spcBef>
          <a:spcPct val="20000"/>
        </a:spcBef>
        <a:spcAft>
          <a:spcPct val="0"/>
        </a:spcAft>
        <a:buClr>
          <a:srgbClr val="FAFD00"/>
        </a:buClr>
        <a:buSzPct val="125000"/>
        <a:buChar char="•"/>
        <a:defRPr sz="2700" b="1">
          <a:solidFill>
            <a:schemeClr val="bg1"/>
          </a:solidFill>
          <a:latin typeface="+mn-lt"/>
          <a:ea typeface="+mn-ea"/>
          <a:cs typeface="+mn-cs"/>
        </a:defRPr>
      </a:lvl1pPr>
      <a:lvl2pPr marL="557213" indent="-214313" algn="l" rtl="0" eaLnBrk="0" fontAlgn="base" hangingPunct="0">
        <a:spcBef>
          <a:spcPct val="20000"/>
        </a:spcBef>
        <a:spcAft>
          <a:spcPct val="0"/>
        </a:spcAft>
        <a:buClr>
          <a:srgbClr val="FAFD00"/>
        </a:buClr>
        <a:buSzPct val="125000"/>
        <a:buChar char="•"/>
        <a:defRPr sz="2400" b="1">
          <a:solidFill>
            <a:schemeClr val="bg1"/>
          </a:solidFill>
          <a:latin typeface="+mn-lt"/>
        </a:defRPr>
      </a:lvl2pPr>
      <a:lvl3pPr marL="857250" indent="-171450" algn="l" rtl="0" eaLnBrk="0" fontAlgn="base" hangingPunct="0">
        <a:spcBef>
          <a:spcPct val="20000"/>
        </a:spcBef>
        <a:spcAft>
          <a:spcPct val="0"/>
        </a:spcAft>
        <a:buClr>
          <a:srgbClr val="FAFD00"/>
        </a:buClr>
        <a:buSzPct val="125000"/>
        <a:buChar char="•"/>
        <a:defRPr sz="2100" b="1">
          <a:solidFill>
            <a:schemeClr val="bg1"/>
          </a:solidFill>
          <a:latin typeface="+mn-lt"/>
        </a:defRPr>
      </a:lvl3pPr>
      <a:lvl4pPr marL="1200150" indent="-171450" algn="l" rtl="0" eaLnBrk="0" fontAlgn="base" hangingPunct="0">
        <a:spcBef>
          <a:spcPct val="20000"/>
        </a:spcBef>
        <a:spcAft>
          <a:spcPct val="0"/>
        </a:spcAft>
        <a:buClr>
          <a:srgbClr val="FAFD00"/>
        </a:buClr>
        <a:buSzPct val="125000"/>
        <a:buChar char="•"/>
        <a:defRPr sz="1800" b="1">
          <a:solidFill>
            <a:schemeClr val="bg1"/>
          </a:solidFill>
          <a:latin typeface="+mn-lt"/>
        </a:defRPr>
      </a:lvl4pPr>
      <a:lvl5pPr marL="1543050" indent="-171450" algn="l" rtl="0" eaLnBrk="0" fontAlgn="base" hangingPunct="0">
        <a:spcBef>
          <a:spcPct val="20000"/>
        </a:spcBef>
        <a:spcAft>
          <a:spcPct val="0"/>
        </a:spcAft>
        <a:buClr>
          <a:srgbClr val="FAFD00"/>
        </a:buClr>
        <a:buSzPct val="125000"/>
        <a:buChar char="•"/>
        <a:defRPr sz="1500" b="1">
          <a:solidFill>
            <a:schemeClr val="bg1"/>
          </a:solidFill>
          <a:latin typeface="+mn-lt"/>
        </a:defRPr>
      </a:lvl5pPr>
      <a:lvl6pPr marL="1885950" indent="-171450" algn="l" rtl="0" eaLnBrk="0" fontAlgn="base" hangingPunct="0">
        <a:spcBef>
          <a:spcPct val="20000"/>
        </a:spcBef>
        <a:spcAft>
          <a:spcPct val="0"/>
        </a:spcAft>
        <a:buClr>
          <a:srgbClr val="FAFD00"/>
        </a:buClr>
        <a:buSzPct val="125000"/>
        <a:buChar char="•"/>
        <a:defRPr sz="1500" b="1">
          <a:solidFill>
            <a:schemeClr val="bg1"/>
          </a:solidFill>
          <a:latin typeface="+mn-lt"/>
        </a:defRPr>
      </a:lvl6pPr>
      <a:lvl7pPr marL="2228850" indent="-171450" algn="l" rtl="0" eaLnBrk="0" fontAlgn="base" hangingPunct="0">
        <a:spcBef>
          <a:spcPct val="20000"/>
        </a:spcBef>
        <a:spcAft>
          <a:spcPct val="0"/>
        </a:spcAft>
        <a:buClr>
          <a:srgbClr val="FAFD00"/>
        </a:buClr>
        <a:buSzPct val="125000"/>
        <a:buChar char="•"/>
        <a:defRPr sz="1500" b="1">
          <a:solidFill>
            <a:schemeClr val="bg1"/>
          </a:solidFill>
          <a:latin typeface="+mn-lt"/>
        </a:defRPr>
      </a:lvl7pPr>
      <a:lvl8pPr marL="2571750" indent="-171450" algn="l" rtl="0" eaLnBrk="0" fontAlgn="base" hangingPunct="0">
        <a:spcBef>
          <a:spcPct val="20000"/>
        </a:spcBef>
        <a:spcAft>
          <a:spcPct val="0"/>
        </a:spcAft>
        <a:buClr>
          <a:srgbClr val="FAFD00"/>
        </a:buClr>
        <a:buSzPct val="125000"/>
        <a:buChar char="•"/>
        <a:defRPr sz="1500" b="1">
          <a:solidFill>
            <a:schemeClr val="bg1"/>
          </a:solidFill>
          <a:latin typeface="+mn-lt"/>
        </a:defRPr>
      </a:lvl8pPr>
      <a:lvl9pPr marL="2914650" indent="-171450" algn="l" rtl="0" eaLnBrk="0" fontAlgn="base" hangingPunct="0">
        <a:spcBef>
          <a:spcPct val="20000"/>
        </a:spcBef>
        <a:spcAft>
          <a:spcPct val="0"/>
        </a:spcAft>
        <a:buClr>
          <a:srgbClr val="FAFD00"/>
        </a:buClr>
        <a:buSzPct val="125000"/>
        <a:buChar char="•"/>
        <a:defRPr sz="1500" b="1">
          <a:solidFill>
            <a:schemeClr val="bg1"/>
          </a:solidFill>
          <a:latin typeface="+mn-lt"/>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hyperlink" Target="https://doi.org/10.1111/%20j.1745-6584.2009.00555.x" TargetMode="Externa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emf"/><Relationship Id="rId5" Type="http://schemas.openxmlformats.org/officeDocument/2006/relationships/image" Target="../media/image4.emf"/><Relationship Id="rId4" Type="http://schemas.openxmlformats.org/officeDocument/2006/relationships/hyperlink" Target="http://tutorial.math.lamar.edu/Classes/CalcI/NewtonsMethod.aspx" TargetMode="External"/></Relationships>
</file>

<file path=ppt/slides/_rels/slide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4.emf"/><Relationship Id="rId3" Type="http://schemas.openxmlformats.org/officeDocument/2006/relationships/image" Target="../media/image9.emf"/><Relationship Id="rId7" Type="http://schemas.openxmlformats.org/officeDocument/2006/relationships/image" Target="../media/image13.emf"/><Relationship Id="rId2" Type="http://schemas.openxmlformats.org/officeDocument/2006/relationships/image" Target="../media/image8.emf"/><Relationship Id="rId1" Type="http://schemas.openxmlformats.org/officeDocument/2006/relationships/slideLayout" Target="../slideLayouts/slideLayout2.xml"/><Relationship Id="rId6" Type="http://schemas.openxmlformats.org/officeDocument/2006/relationships/image" Target="../media/image12.emf"/><Relationship Id="rId5" Type="http://schemas.openxmlformats.org/officeDocument/2006/relationships/image" Target="../media/image11.emf"/><Relationship Id="rId4" Type="http://schemas.openxmlformats.org/officeDocument/2006/relationships/image" Target="../media/image10.emf"/></Relationships>
</file>

<file path=ppt/slides/_rels/slide8.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5.emf"/><Relationship Id="rId1" Type="http://schemas.openxmlformats.org/officeDocument/2006/relationships/slideLayout" Target="../slideLayouts/slideLayout2.xml"/><Relationship Id="rId6" Type="http://schemas.openxmlformats.org/officeDocument/2006/relationships/image" Target="../media/image19.emf"/><Relationship Id="rId5" Type="http://schemas.openxmlformats.org/officeDocument/2006/relationships/image" Target="../media/image18.emf"/><Relationship Id="rId4" Type="http://schemas.openxmlformats.org/officeDocument/2006/relationships/image" Target="../media/image17.emf"/></Relationships>
</file>

<file path=ppt/slides/_rels/slide9.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20.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457200" y="2217837"/>
            <a:ext cx="8244840" cy="879215"/>
          </a:xfrm>
        </p:spPr>
        <p:txBody>
          <a:bodyPr/>
          <a:lstStyle/>
          <a:p>
            <a:r>
              <a:rPr lang="en-US" sz="2700" dirty="0"/>
              <a:t>Newton-Raphson Formulation For Water Table Problems </a:t>
            </a:r>
          </a:p>
        </p:txBody>
      </p:sp>
      <p:sp>
        <p:nvSpPr>
          <p:cNvPr id="6" name="Subtitle 5"/>
          <p:cNvSpPr>
            <a:spLocks noGrp="1"/>
          </p:cNvSpPr>
          <p:nvPr>
            <p:ph type="subTitle" idx="1"/>
          </p:nvPr>
        </p:nvSpPr>
        <p:spPr>
          <a:xfrm>
            <a:off x="457200" y="3035907"/>
            <a:ext cx="8244840" cy="1290097"/>
          </a:xfrm>
        </p:spPr>
        <p:txBody>
          <a:bodyPr/>
          <a:lstStyle/>
          <a:p>
            <a:endParaRPr lang="en-US" sz="1500" dirty="0"/>
          </a:p>
          <a:p>
            <a:endParaRPr lang="en-US" sz="1050" dirty="0"/>
          </a:p>
          <a:p>
            <a:r>
              <a:rPr lang="en-US" sz="1050" dirty="0"/>
              <a:t>MODFLOW and More 2019</a:t>
            </a:r>
          </a:p>
          <a:p>
            <a:r>
              <a:rPr lang="en-US" sz="1050" dirty="0"/>
              <a:t>MODFLOW 6 Short Course</a:t>
            </a:r>
          </a:p>
          <a:p>
            <a:r>
              <a:rPr lang="en-US" sz="1050" dirty="0"/>
              <a:t>Golden, Colorado</a:t>
            </a:r>
          </a:p>
          <a:p>
            <a:r>
              <a:rPr lang="en-US" sz="1050" dirty="0"/>
              <a:t>June 6, 2019</a:t>
            </a:r>
          </a:p>
        </p:txBody>
      </p:sp>
      <p:pic>
        <p:nvPicPr>
          <p:cNvPr id="19" name="Picture 18" descr="IMG_3783.jpg">
            <a:extLst>
              <a:ext uri="{FF2B5EF4-FFF2-40B4-BE49-F238E27FC236}">
                <a16:creationId xmlns:a16="http://schemas.microsoft.com/office/drawing/2014/main" id="{975F93A6-1F57-E44F-8E15-1A58A928F8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2009987"/>
          </a:xfrm>
          <a:prstGeom prst="rect">
            <a:avLst/>
          </a:prstGeom>
        </p:spPr>
      </p:pic>
    </p:spTree>
    <p:extLst>
      <p:ext uri="{BB962C8B-B14F-4D97-AF65-F5344CB8AC3E}">
        <p14:creationId xmlns:p14="http://schemas.microsoft.com/office/powerpoint/2010/main" val="34260686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Newton-Raphson Formulation</a:t>
            </a:r>
          </a:p>
        </p:txBody>
      </p:sp>
      <p:pic>
        <p:nvPicPr>
          <p:cNvPr id="5" name="Picture 4"/>
          <p:cNvPicPr>
            <a:picLocks noChangeAspect="1"/>
          </p:cNvPicPr>
          <p:nvPr/>
        </p:nvPicPr>
        <p:blipFill>
          <a:blip r:embed="rId2"/>
          <a:stretch>
            <a:fillRect/>
          </a:stretch>
        </p:blipFill>
        <p:spPr>
          <a:xfrm>
            <a:off x="1543050" y="2239477"/>
            <a:ext cx="6057900" cy="2046773"/>
          </a:xfrm>
          <a:prstGeom prst="rect">
            <a:avLst/>
          </a:prstGeom>
        </p:spPr>
      </p:pic>
      <p:pic>
        <p:nvPicPr>
          <p:cNvPr id="6" name="Picture 5"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47925" y="1495425"/>
            <a:ext cx="4248150" cy="447675"/>
          </a:xfrm>
          <a:prstGeom prst="rect">
            <a:avLst/>
          </a:prstGeom>
        </p:spPr>
      </p:pic>
      <p:sp>
        <p:nvSpPr>
          <p:cNvPr id="7" name="TextBox 3">
            <a:extLst>
              <a:ext uri="{FF2B5EF4-FFF2-40B4-BE49-F238E27FC236}">
                <a16:creationId xmlns:a16="http://schemas.microsoft.com/office/drawing/2014/main" id="{7A32D6E9-CBAB-064F-A029-7714C9118BA0}"/>
              </a:ext>
            </a:extLst>
          </p:cNvPr>
          <p:cNvSpPr txBox="1">
            <a:spLocks noChangeArrowheads="1"/>
          </p:cNvSpPr>
          <p:nvPr/>
        </p:nvSpPr>
        <p:spPr bwMode="auto">
          <a:xfrm>
            <a:off x="457201" y="971550"/>
            <a:ext cx="8226425"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sz="4000">
                <a:solidFill>
                  <a:schemeClr val="tx1"/>
                </a:solidFill>
                <a:latin typeface="Arial" charset="0"/>
                <a:ea typeface="ＭＳ Ｐゴシック" charset="0"/>
                <a:cs typeface="ＭＳ Ｐゴシック" charset="0"/>
              </a:defRPr>
            </a:lvl1pPr>
            <a:lvl2pPr marL="742950" indent="-285750">
              <a:defRPr sz="4000">
                <a:solidFill>
                  <a:schemeClr val="tx1"/>
                </a:solidFill>
                <a:latin typeface="Arial" charset="0"/>
                <a:ea typeface="ＭＳ Ｐゴシック" charset="0"/>
              </a:defRPr>
            </a:lvl2pPr>
            <a:lvl3pPr marL="1143000" indent="-228600">
              <a:defRPr sz="4000">
                <a:solidFill>
                  <a:schemeClr val="tx1"/>
                </a:solidFill>
                <a:latin typeface="Arial" charset="0"/>
                <a:ea typeface="ＭＳ Ｐゴシック" charset="0"/>
              </a:defRPr>
            </a:lvl3pPr>
            <a:lvl4pPr marL="1600200" indent="-228600">
              <a:defRPr sz="4000">
                <a:solidFill>
                  <a:schemeClr val="tx1"/>
                </a:solidFill>
                <a:latin typeface="Arial" charset="0"/>
                <a:ea typeface="ＭＳ Ｐゴシック" charset="0"/>
              </a:defRPr>
            </a:lvl4pPr>
            <a:lvl5pPr marL="2057400" indent="-228600">
              <a:defRPr sz="4000">
                <a:solidFill>
                  <a:schemeClr val="tx1"/>
                </a:solidFill>
                <a:latin typeface="Arial" charset="0"/>
                <a:ea typeface="ＭＳ Ｐゴシック" charset="0"/>
              </a:defRPr>
            </a:lvl5pPr>
            <a:lvl6pPr marL="2514600" indent="-228600" eaLnBrk="0" fontAlgn="base" hangingPunct="0">
              <a:spcBef>
                <a:spcPct val="0"/>
              </a:spcBef>
              <a:spcAft>
                <a:spcPct val="0"/>
              </a:spcAft>
              <a:defRPr sz="4000">
                <a:solidFill>
                  <a:schemeClr val="tx1"/>
                </a:solidFill>
                <a:latin typeface="Arial" charset="0"/>
                <a:ea typeface="ＭＳ Ｐゴシック" charset="0"/>
              </a:defRPr>
            </a:lvl6pPr>
            <a:lvl7pPr marL="2971800" indent="-228600" eaLnBrk="0" fontAlgn="base" hangingPunct="0">
              <a:spcBef>
                <a:spcPct val="0"/>
              </a:spcBef>
              <a:spcAft>
                <a:spcPct val="0"/>
              </a:spcAft>
              <a:defRPr sz="4000">
                <a:solidFill>
                  <a:schemeClr val="tx1"/>
                </a:solidFill>
                <a:latin typeface="Arial" charset="0"/>
                <a:ea typeface="ＭＳ Ｐゴシック" charset="0"/>
              </a:defRPr>
            </a:lvl7pPr>
            <a:lvl8pPr marL="3429000" indent="-228600" eaLnBrk="0" fontAlgn="base" hangingPunct="0">
              <a:spcBef>
                <a:spcPct val="0"/>
              </a:spcBef>
              <a:spcAft>
                <a:spcPct val="0"/>
              </a:spcAft>
              <a:defRPr sz="4000">
                <a:solidFill>
                  <a:schemeClr val="tx1"/>
                </a:solidFill>
                <a:latin typeface="Arial" charset="0"/>
                <a:ea typeface="ＭＳ Ｐゴシック" charset="0"/>
              </a:defRPr>
            </a:lvl8pPr>
            <a:lvl9pPr marL="3886200" indent="-228600" eaLnBrk="0" fontAlgn="base" hangingPunct="0">
              <a:spcBef>
                <a:spcPct val="0"/>
              </a:spcBef>
              <a:spcAft>
                <a:spcPct val="0"/>
              </a:spcAft>
              <a:defRPr sz="4000">
                <a:solidFill>
                  <a:schemeClr val="tx1"/>
                </a:solidFill>
                <a:latin typeface="Arial" charset="0"/>
                <a:ea typeface="ＭＳ Ｐゴシック" charset="0"/>
              </a:defRPr>
            </a:lvl9pPr>
          </a:lstStyle>
          <a:p>
            <a:r>
              <a:rPr lang="en-US" sz="1800" dirty="0">
                <a:solidFill>
                  <a:srgbClr val="FFFFFF"/>
                </a:solidFill>
                <a:latin typeface="Times New Roman" panose="02020603050405020304" pitchFamily="18" charset="0"/>
                <a:cs typeface="Times New Roman" panose="02020603050405020304" pitchFamily="18" charset="0"/>
                <a:sym typeface="Allerta" charset="0"/>
              </a:rPr>
              <a:t>Under-relaxation for Newton Solutions</a:t>
            </a:r>
            <a:endParaRPr lang="en-US" sz="1800" dirty="0">
              <a:solidFill>
                <a:srgbClr val="FFFFFF"/>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738881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Newton-Raphson Formulation</a:t>
            </a:r>
          </a:p>
        </p:txBody>
      </p:sp>
      <p:sp>
        <p:nvSpPr>
          <p:cNvPr id="7" name="Text Box 2"/>
          <p:cNvSpPr txBox="1">
            <a:spLocks noChangeArrowheads="1"/>
          </p:cNvSpPr>
          <p:nvPr/>
        </p:nvSpPr>
        <p:spPr bwMode="auto">
          <a:xfrm>
            <a:off x="2085975" y="1371065"/>
            <a:ext cx="4972050" cy="362406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defRPr/>
            </a:pPr>
            <a:r>
              <a:rPr lang="en-US" sz="1350" dirty="0">
                <a:solidFill>
                  <a:schemeClr val="bg1"/>
                </a:solidFill>
                <a:latin typeface="Courier New"/>
                <a:cs typeface="Courier New"/>
              </a:rPr>
              <a:t>BEGIN Options</a:t>
            </a:r>
          </a:p>
          <a:p>
            <a:pPr eaLnBrk="1" hangingPunct="1">
              <a:defRPr/>
            </a:pPr>
            <a:r>
              <a:rPr lang="en-US" sz="1350" dirty="0">
                <a:solidFill>
                  <a:schemeClr val="bg1"/>
                </a:solidFill>
                <a:effectLst>
                  <a:glow rad="101600">
                    <a:srgbClr val="FFFF00">
                      <a:alpha val="75000"/>
                    </a:srgbClr>
                  </a:glow>
                </a:effectLst>
                <a:latin typeface="Courier New"/>
                <a:cs typeface="Courier New"/>
              </a:rPr>
              <a:t>  NEWTON UNDER_RELAXATION</a:t>
            </a:r>
          </a:p>
          <a:p>
            <a:pPr eaLnBrk="1" hangingPunct="1">
              <a:defRPr/>
            </a:pPr>
            <a:r>
              <a:rPr lang="en-US" sz="1350" dirty="0">
                <a:solidFill>
                  <a:schemeClr val="bg1"/>
                </a:solidFill>
                <a:latin typeface="Courier New"/>
                <a:cs typeface="Courier New"/>
              </a:rPr>
              <a:t>END Options</a:t>
            </a:r>
          </a:p>
          <a:p>
            <a:pPr eaLnBrk="1" hangingPunct="1">
              <a:defRPr/>
            </a:pPr>
            <a:endParaRPr lang="en-US" sz="1350" dirty="0">
              <a:solidFill>
                <a:schemeClr val="bg1"/>
              </a:solidFill>
              <a:latin typeface="Courier New"/>
              <a:cs typeface="Courier New"/>
            </a:endParaRPr>
          </a:p>
          <a:p>
            <a:pPr eaLnBrk="1" hangingPunct="1">
              <a:defRPr/>
            </a:pPr>
            <a:r>
              <a:rPr lang="en-US" sz="1350" dirty="0">
                <a:solidFill>
                  <a:schemeClr val="bg1"/>
                </a:solidFill>
                <a:latin typeface="Courier New"/>
                <a:cs typeface="Courier New"/>
              </a:rPr>
              <a:t>BEGIN Packages</a:t>
            </a:r>
          </a:p>
          <a:p>
            <a:pPr eaLnBrk="1" hangingPunct="1">
              <a:defRPr/>
            </a:pPr>
            <a:r>
              <a:rPr lang="en-US" sz="1350" dirty="0">
                <a:solidFill>
                  <a:schemeClr val="bg1"/>
                </a:solidFill>
                <a:latin typeface="Courier New"/>
                <a:cs typeface="Courier New"/>
              </a:rPr>
              <a:t>  DIS6       uzfp3_lakmvr_v2.dis</a:t>
            </a:r>
          </a:p>
          <a:p>
            <a:pPr eaLnBrk="1" hangingPunct="1">
              <a:defRPr/>
            </a:pPr>
            <a:r>
              <a:rPr lang="en-US" sz="1350" dirty="0">
                <a:solidFill>
                  <a:schemeClr val="bg1"/>
                </a:solidFill>
                <a:latin typeface="Courier New"/>
                <a:cs typeface="Courier New"/>
              </a:rPr>
              <a:t>  IC6        uzfp3_lakmvr_v2.ic</a:t>
            </a:r>
          </a:p>
          <a:p>
            <a:pPr eaLnBrk="1" hangingPunct="1">
              <a:defRPr/>
            </a:pPr>
            <a:r>
              <a:rPr lang="en-US" sz="1350" dirty="0">
                <a:solidFill>
                  <a:schemeClr val="bg1"/>
                </a:solidFill>
                <a:latin typeface="Courier New"/>
                <a:cs typeface="Courier New"/>
              </a:rPr>
              <a:t>  NPF6       uzfp3_lakmvr_v2.npf</a:t>
            </a:r>
          </a:p>
          <a:p>
            <a:pPr eaLnBrk="1" hangingPunct="1">
              <a:defRPr/>
            </a:pPr>
            <a:r>
              <a:rPr lang="en-US" sz="1350" dirty="0">
                <a:solidFill>
                  <a:schemeClr val="bg1"/>
                </a:solidFill>
                <a:latin typeface="Courier New"/>
                <a:cs typeface="Courier New"/>
              </a:rPr>
              <a:t>  STO6       uzfp3_lakmvr_v2.sto</a:t>
            </a:r>
          </a:p>
          <a:p>
            <a:pPr eaLnBrk="1" hangingPunct="1">
              <a:defRPr/>
            </a:pPr>
            <a:r>
              <a:rPr lang="en-US" sz="1350" dirty="0">
                <a:solidFill>
                  <a:schemeClr val="bg1"/>
                </a:solidFill>
                <a:latin typeface="Courier New"/>
                <a:cs typeface="Courier New"/>
              </a:rPr>
              <a:t>  OC6        uzfp3_lakmvr_v2.oc</a:t>
            </a:r>
          </a:p>
          <a:p>
            <a:pPr eaLnBrk="1" hangingPunct="1">
              <a:defRPr/>
            </a:pPr>
            <a:r>
              <a:rPr lang="en-US" sz="1350" dirty="0">
                <a:solidFill>
                  <a:schemeClr val="bg1"/>
                </a:solidFill>
                <a:latin typeface="Courier New"/>
                <a:cs typeface="Courier New"/>
              </a:rPr>
              <a:t>  SFR6       uzfp3_lakmvr_v2.sfr  'SFR_1'           </a:t>
            </a:r>
          </a:p>
          <a:p>
            <a:pPr eaLnBrk="1" hangingPunct="1">
              <a:defRPr/>
            </a:pPr>
            <a:r>
              <a:rPr lang="en-US" sz="1350" dirty="0">
                <a:solidFill>
                  <a:schemeClr val="bg1"/>
                </a:solidFill>
                <a:latin typeface="Courier New"/>
                <a:cs typeface="Courier New"/>
              </a:rPr>
              <a:t>  LAK6       uzfp3_lakmvr_v2.lak  'LAK_1'           </a:t>
            </a:r>
          </a:p>
          <a:p>
            <a:pPr eaLnBrk="1" hangingPunct="1">
              <a:defRPr/>
            </a:pPr>
            <a:r>
              <a:rPr lang="en-US" sz="1350" dirty="0">
                <a:solidFill>
                  <a:schemeClr val="bg1"/>
                </a:solidFill>
                <a:latin typeface="Courier New"/>
                <a:cs typeface="Courier New"/>
              </a:rPr>
              <a:t>  GHB6       uzfp3_lakmvr_v2.ghb</a:t>
            </a:r>
          </a:p>
          <a:p>
            <a:pPr eaLnBrk="1" hangingPunct="1">
              <a:defRPr/>
            </a:pPr>
            <a:r>
              <a:rPr lang="en-US" sz="1350" dirty="0">
                <a:solidFill>
                  <a:schemeClr val="bg1"/>
                </a:solidFill>
                <a:latin typeface="Courier New"/>
                <a:cs typeface="Courier New"/>
              </a:rPr>
              <a:t>  UZF6       uzfp3_lakmvr_v2.uzf  'UZF_1'           </a:t>
            </a:r>
          </a:p>
          <a:p>
            <a:pPr eaLnBrk="1" hangingPunct="1">
              <a:defRPr/>
            </a:pPr>
            <a:r>
              <a:rPr lang="en-US" sz="1350" dirty="0">
                <a:solidFill>
                  <a:schemeClr val="bg1"/>
                </a:solidFill>
                <a:latin typeface="Courier New"/>
                <a:cs typeface="Courier New"/>
              </a:rPr>
              <a:t>  MVR6       uzfp3_lakmvr_v2.mvr</a:t>
            </a:r>
          </a:p>
          <a:p>
            <a:pPr eaLnBrk="1" hangingPunct="1">
              <a:defRPr/>
            </a:pPr>
            <a:r>
              <a:rPr lang="en-US" sz="1350" dirty="0">
                <a:solidFill>
                  <a:schemeClr val="bg1"/>
                </a:solidFill>
                <a:latin typeface="Courier New"/>
                <a:cs typeface="Courier New"/>
              </a:rPr>
              <a:t>  OBS6       uzfp3_lakmvr_v2_head.obs</a:t>
            </a:r>
          </a:p>
          <a:p>
            <a:pPr eaLnBrk="1" hangingPunct="1">
              <a:defRPr/>
            </a:pPr>
            <a:r>
              <a:rPr lang="en-US" sz="1350" dirty="0">
                <a:solidFill>
                  <a:schemeClr val="bg1"/>
                </a:solidFill>
                <a:latin typeface="Courier New"/>
                <a:cs typeface="Courier New"/>
              </a:rPr>
              <a:t>END Packages</a:t>
            </a:r>
          </a:p>
        </p:txBody>
      </p:sp>
      <p:sp>
        <p:nvSpPr>
          <p:cNvPr id="5" name="TextBox 3">
            <a:extLst>
              <a:ext uri="{FF2B5EF4-FFF2-40B4-BE49-F238E27FC236}">
                <a16:creationId xmlns:a16="http://schemas.microsoft.com/office/drawing/2014/main" id="{A3AE2908-36AF-E746-9DF9-03CE053D41E1}"/>
              </a:ext>
            </a:extLst>
          </p:cNvPr>
          <p:cNvSpPr txBox="1">
            <a:spLocks noChangeArrowheads="1"/>
          </p:cNvSpPr>
          <p:nvPr/>
        </p:nvSpPr>
        <p:spPr bwMode="auto">
          <a:xfrm>
            <a:off x="1428750" y="971550"/>
            <a:ext cx="6343650"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4000">
                <a:solidFill>
                  <a:schemeClr val="tx1"/>
                </a:solidFill>
                <a:latin typeface="Arial" charset="0"/>
                <a:ea typeface="ＭＳ Ｐゴシック" charset="0"/>
                <a:cs typeface="ＭＳ Ｐゴシック" charset="0"/>
              </a:defRPr>
            </a:lvl1pPr>
            <a:lvl2pPr marL="742950" indent="-285750">
              <a:defRPr sz="4000">
                <a:solidFill>
                  <a:schemeClr val="tx1"/>
                </a:solidFill>
                <a:latin typeface="Arial" charset="0"/>
                <a:ea typeface="ＭＳ Ｐゴシック" charset="0"/>
              </a:defRPr>
            </a:lvl2pPr>
            <a:lvl3pPr marL="1143000" indent="-228600">
              <a:defRPr sz="4000">
                <a:solidFill>
                  <a:schemeClr val="tx1"/>
                </a:solidFill>
                <a:latin typeface="Arial" charset="0"/>
                <a:ea typeface="ＭＳ Ｐゴシック" charset="0"/>
              </a:defRPr>
            </a:lvl3pPr>
            <a:lvl4pPr marL="1600200" indent="-228600">
              <a:defRPr sz="4000">
                <a:solidFill>
                  <a:schemeClr val="tx1"/>
                </a:solidFill>
                <a:latin typeface="Arial" charset="0"/>
                <a:ea typeface="ＭＳ Ｐゴシック" charset="0"/>
              </a:defRPr>
            </a:lvl4pPr>
            <a:lvl5pPr marL="2057400" indent="-228600">
              <a:defRPr sz="4000">
                <a:solidFill>
                  <a:schemeClr val="tx1"/>
                </a:solidFill>
                <a:latin typeface="Arial" charset="0"/>
                <a:ea typeface="ＭＳ Ｐゴシック" charset="0"/>
              </a:defRPr>
            </a:lvl5pPr>
            <a:lvl6pPr marL="2514600" indent="-228600" eaLnBrk="0" fontAlgn="base" hangingPunct="0">
              <a:spcBef>
                <a:spcPct val="0"/>
              </a:spcBef>
              <a:spcAft>
                <a:spcPct val="0"/>
              </a:spcAft>
              <a:defRPr sz="4000">
                <a:solidFill>
                  <a:schemeClr val="tx1"/>
                </a:solidFill>
                <a:latin typeface="Arial" charset="0"/>
                <a:ea typeface="ＭＳ Ｐゴシック" charset="0"/>
              </a:defRPr>
            </a:lvl6pPr>
            <a:lvl7pPr marL="2971800" indent="-228600" eaLnBrk="0" fontAlgn="base" hangingPunct="0">
              <a:spcBef>
                <a:spcPct val="0"/>
              </a:spcBef>
              <a:spcAft>
                <a:spcPct val="0"/>
              </a:spcAft>
              <a:defRPr sz="4000">
                <a:solidFill>
                  <a:schemeClr val="tx1"/>
                </a:solidFill>
                <a:latin typeface="Arial" charset="0"/>
                <a:ea typeface="ＭＳ Ｐゴシック" charset="0"/>
              </a:defRPr>
            </a:lvl7pPr>
            <a:lvl8pPr marL="3429000" indent="-228600" eaLnBrk="0" fontAlgn="base" hangingPunct="0">
              <a:spcBef>
                <a:spcPct val="0"/>
              </a:spcBef>
              <a:spcAft>
                <a:spcPct val="0"/>
              </a:spcAft>
              <a:defRPr sz="4000">
                <a:solidFill>
                  <a:schemeClr val="tx1"/>
                </a:solidFill>
                <a:latin typeface="Arial" charset="0"/>
                <a:ea typeface="ＭＳ Ｐゴシック" charset="0"/>
              </a:defRPr>
            </a:lvl8pPr>
            <a:lvl9pPr marL="3886200" indent="-228600" eaLnBrk="0" fontAlgn="base" hangingPunct="0">
              <a:spcBef>
                <a:spcPct val="0"/>
              </a:spcBef>
              <a:spcAft>
                <a:spcPct val="0"/>
              </a:spcAft>
              <a:defRPr sz="4000">
                <a:solidFill>
                  <a:schemeClr val="tx1"/>
                </a:solidFill>
                <a:latin typeface="Arial" charset="0"/>
                <a:ea typeface="ＭＳ Ｐゴシック" charset="0"/>
              </a:defRPr>
            </a:lvl9pPr>
          </a:lstStyle>
          <a:p>
            <a:r>
              <a:rPr lang="en-US" sz="1800" dirty="0">
                <a:solidFill>
                  <a:srgbClr val="FFFFFF"/>
                </a:solidFill>
                <a:latin typeface="Times New Roman" panose="02020603050405020304" pitchFamily="18" charset="0"/>
                <a:cs typeface="Times New Roman" panose="02020603050405020304" pitchFamily="18" charset="0"/>
                <a:sym typeface="Allerta" charset="0"/>
              </a:rPr>
              <a:t>GWF name file</a:t>
            </a:r>
            <a:endParaRPr lang="en-US" sz="1800" dirty="0">
              <a:solidFill>
                <a:srgbClr val="FFFFFF"/>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245458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Newton-Raphson Formulation</a:t>
            </a:r>
          </a:p>
        </p:txBody>
      </p:sp>
      <p:sp>
        <p:nvSpPr>
          <p:cNvPr id="3" name="Content Placeholder 2"/>
          <p:cNvSpPr>
            <a:spLocks noGrp="1"/>
          </p:cNvSpPr>
          <p:nvPr>
            <p:ph idx="1"/>
          </p:nvPr>
        </p:nvSpPr>
        <p:spPr>
          <a:xfrm>
            <a:off x="457201" y="941832"/>
            <a:ext cx="8226425" cy="3737129"/>
          </a:xfrm>
        </p:spPr>
        <p:txBody>
          <a:bodyPr/>
          <a:lstStyle/>
          <a:p>
            <a:pPr marL="0" indent="0">
              <a:buNone/>
              <a:defRPr/>
            </a:pPr>
            <a:r>
              <a:rPr lang="en-US" dirty="0"/>
              <a:t>Once Newton-Raphson is enabled in the GWF name file Newton-Raphson is also used for GWF terms formulated by</a:t>
            </a:r>
          </a:p>
          <a:p>
            <a:pPr marL="522685">
              <a:defRPr/>
            </a:pPr>
            <a:r>
              <a:rPr lang="en-US" sz="1950" dirty="0"/>
              <a:t>Storage Package</a:t>
            </a:r>
          </a:p>
          <a:p>
            <a:pPr marL="522685">
              <a:defRPr/>
            </a:pPr>
            <a:r>
              <a:rPr lang="en-US" sz="1950" dirty="0"/>
              <a:t>Well Package (auto flow reduce)</a:t>
            </a:r>
          </a:p>
          <a:p>
            <a:pPr marL="522685">
              <a:defRPr/>
            </a:pPr>
            <a:r>
              <a:rPr lang="en-US" sz="1950" dirty="0"/>
              <a:t>Lake Package*</a:t>
            </a:r>
          </a:p>
          <a:p>
            <a:pPr marL="522685">
              <a:defRPr/>
            </a:pPr>
            <a:r>
              <a:rPr lang="en-US" sz="1950" dirty="0"/>
              <a:t>Multi-aquifer Well Package</a:t>
            </a:r>
          </a:p>
          <a:p>
            <a:pPr marL="522685">
              <a:defRPr/>
            </a:pPr>
            <a:r>
              <a:rPr lang="en-US" sz="1950" dirty="0" err="1"/>
              <a:t>Streamflow</a:t>
            </a:r>
            <a:r>
              <a:rPr lang="en-US" sz="1950" dirty="0"/>
              <a:t> Routing Package*</a:t>
            </a:r>
          </a:p>
          <a:p>
            <a:pPr marL="522685">
              <a:defRPr/>
            </a:pPr>
            <a:r>
              <a:rPr lang="en-US" sz="1950" dirty="0"/>
              <a:t>Unsaturated Zone Flow Package*</a:t>
            </a:r>
          </a:p>
          <a:p>
            <a:pPr marL="1191" indent="0">
              <a:spcBef>
                <a:spcPts val="810"/>
              </a:spcBef>
              <a:buNone/>
              <a:defRPr/>
            </a:pPr>
            <a:r>
              <a:rPr lang="en-US" sz="1350" dirty="0"/>
              <a:t>* Stress package continuity equation also solved using Newton-</a:t>
            </a:r>
            <a:r>
              <a:rPr lang="en-US" sz="1350" dirty="0" err="1"/>
              <a:t>Raphson</a:t>
            </a:r>
            <a:endParaRPr lang="en-US" sz="1350" dirty="0"/>
          </a:p>
          <a:p>
            <a:pPr>
              <a:defRPr/>
            </a:pPr>
            <a:endParaRPr lang="en-US" dirty="0"/>
          </a:p>
          <a:p>
            <a:pPr>
              <a:defRPr/>
            </a:pPr>
            <a:endParaRPr lang="en-US" dirty="0"/>
          </a:p>
        </p:txBody>
      </p:sp>
    </p:spTree>
    <p:extLst>
      <p:ext uri="{BB962C8B-B14F-4D97-AF65-F5344CB8AC3E}">
        <p14:creationId xmlns:p14="http://schemas.microsoft.com/office/powerpoint/2010/main" val="18533592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Newton-</a:t>
            </a:r>
            <a:r>
              <a:rPr lang="en-US" dirty="0" err="1"/>
              <a:t>Raphson</a:t>
            </a:r>
            <a:r>
              <a:rPr lang="en-US" dirty="0"/>
              <a:t> Formulation</a:t>
            </a:r>
          </a:p>
        </p:txBody>
      </p:sp>
      <p:sp>
        <p:nvSpPr>
          <p:cNvPr id="3" name="Content Placeholder 2"/>
          <p:cNvSpPr>
            <a:spLocks noGrp="1"/>
          </p:cNvSpPr>
          <p:nvPr>
            <p:ph idx="1"/>
          </p:nvPr>
        </p:nvSpPr>
        <p:spPr>
          <a:xfrm>
            <a:off x="457200" y="941832"/>
            <a:ext cx="8229600" cy="3164456"/>
          </a:xfrm>
        </p:spPr>
        <p:txBody>
          <a:bodyPr/>
          <a:lstStyle/>
          <a:p>
            <a:pPr>
              <a:defRPr/>
            </a:pPr>
            <a:r>
              <a:rPr lang="en-US" dirty="0"/>
              <a:t>Newton-</a:t>
            </a:r>
            <a:r>
              <a:rPr lang="en-US" dirty="0" err="1"/>
              <a:t>Raphson</a:t>
            </a:r>
            <a:r>
              <a:rPr lang="en-US" dirty="0"/>
              <a:t> formulation is more robust than Picard for strongly non-linear problems.</a:t>
            </a:r>
          </a:p>
          <a:p>
            <a:pPr>
              <a:defRPr/>
            </a:pPr>
            <a:r>
              <a:rPr lang="en-US" dirty="0"/>
              <a:t>Newton-</a:t>
            </a:r>
            <a:r>
              <a:rPr lang="en-US" dirty="0" err="1"/>
              <a:t>Raphson</a:t>
            </a:r>
            <a:r>
              <a:rPr lang="en-US" dirty="0"/>
              <a:t> formulation results in a asymmetric matrix.</a:t>
            </a:r>
          </a:p>
          <a:p>
            <a:pPr>
              <a:defRPr/>
            </a:pPr>
            <a:r>
              <a:rPr lang="en-US" dirty="0"/>
              <a:t>Asymmetric matrix requires different linear accelerators, line search methods, and under-relaxation methods</a:t>
            </a:r>
          </a:p>
        </p:txBody>
      </p:sp>
    </p:spTree>
    <p:extLst>
      <p:ext uri="{BB962C8B-B14F-4D97-AF65-F5344CB8AC3E}">
        <p14:creationId xmlns:p14="http://schemas.microsoft.com/office/powerpoint/2010/main" val="6629998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lang="en-US" dirty="0">
                <a:cs typeface="+mj-cs"/>
              </a:rPr>
              <a:t>Iterative Model Solution (IMS6) Package</a:t>
            </a:r>
          </a:p>
        </p:txBody>
      </p:sp>
      <p:sp>
        <p:nvSpPr>
          <p:cNvPr id="3" name="Content Placeholder 2"/>
          <p:cNvSpPr>
            <a:spLocks noGrp="1"/>
          </p:cNvSpPr>
          <p:nvPr>
            <p:ph idx="1"/>
          </p:nvPr>
        </p:nvSpPr>
        <p:spPr>
          <a:xfrm>
            <a:off x="457201" y="943868"/>
            <a:ext cx="8226425" cy="3675365"/>
          </a:xfrm>
        </p:spPr>
        <p:txBody>
          <a:bodyPr/>
          <a:lstStyle/>
          <a:p>
            <a:pPr marL="0" indent="0">
              <a:spcBef>
                <a:spcPts val="600"/>
              </a:spcBef>
              <a:buNone/>
              <a:defRPr/>
            </a:pPr>
            <a:r>
              <a:rPr lang="en-US" sz="2400" dirty="0">
                <a:cs typeface="+mn-cs"/>
              </a:rPr>
              <a:t>Nonlinear methods</a:t>
            </a:r>
          </a:p>
          <a:p>
            <a:pPr>
              <a:spcBef>
                <a:spcPts val="600"/>
              </a:spcBef>
              <a:defRPr/>
            </a:pPr>
            <a:r>
              <a:rPr lang="en-US" sz="2400" dirty="0">
                <a:cs typeface="+mn-cs"/>
              </a:rPr>
              <a:t>Backtracking</a:t>
            </a:r>
          </a:p>
          <a:p>
            <a:pPr>
              <a:spcBef>
                <a:spcPts val="600"/>
              </a:spcBef>
              <a:defRPr/>
            </a:pPr>
            <a:r>
              <a:rPr lang="en-US" sz="2400" dirty="0">
                <a:cs typeface="+mn-cs"/>
              </a:rPr>
              <a:t>Under-relaxation Methods</a:t>
            </a:r>
          </a:p>
          <a:p>
            <a:pPr lvl="1">
              <a:spcBef>
                <a:spcPts val="600"/>
              </a:spcBef>
              <a:defRPr/>
            </a:pPr>
            <a:r>
              <a:rPr lang="en-US" sz="2000" dirty="0"/>
              <a:t>Simple (equivalent to MODFLOW-2005 PCG package under-relaxation)</a:t>
            </a:r>
          </a:p>
          <a:p>
            <a:pPr lvl="1">
              <a:spcBef>
                <a:spcPts val="600"/>
              </a:spcBef>
              <a:defRPr/>
            </a:pPr>
            <a:r>
              <a:rPr lang="en-US" sz="2000" dirty="0"/>
              <a:t>Cooley</a:t>
            </a:r>
          </a:p>
          <a:p>
            <a:pPr lvl="1">
              <a:spcBef>
                <a:spcPts val="600"/>
              </a:spcBef>
              <a:defRPr/>
            </a:pPr>
            <a:r>
              <a:rPr lang="en-US" sz="2000" dirty="0"/>
              <a:t>Delta-Bar-Delta</a:t>
            </a:r>
          </a:p>
          <a:p>
            <a:pPr>
              <a:spcBef>
                <a:spcPts val="600"/>
              </a:spcBef>
              <a:defRPr/>
            </a:pPr>
            <a:r>
              <a:rPr lang="en-US" sz="2400" dirty="0"/>
              <a:t>Pseudo-Transient Continuation for steady-state Newton-</a:t>
            </a:r>
            <a:r>
              <a:rPr lang="en-US" sz="2400" dirty="0" err="1"/>
              <a:t>Raphson</a:t>
            </a:r>
            <a:r>
              <a:rPr lang="en-US" sz="2400" dirty="0"/>
              <a:t> problems</a:t>
            </a:r>
          </a:p>
        </p:txBody>
      </p:sp>
    </p:spTree>
    <p:extLst>
      <p:ext uri="{BB962C8B-B14F-4D97-AF65-F5344CB8AC3E}">
        <p14:creationId xmlns:p14="http://schemas.microsoft.com/office/powerpoint/2010/main" val="10662234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lang="en-US" dirty="0"/>
              <a:t>Iterative Model Solution (IMS8) Package</a:t>
            </a:r>
            <a:endParaRPr lang="en-US" dirty="0">
              <a:cs typeface="+mj-cs"/>
            </a:endParaRPr>
          </a:p>
        </p:txBody>
      </p:sp>
      <p:sp>
        <p:nvSpPr>
          <p:cNvPr id="3" name="Content Placeholder 2"/>
          <p:cNvSpPr>
            <a:spLocks noGrp="1"/>
          </p:cNvSpPr>
          <p:nvPr>
            <p:ph idx="1"/>
          </p:nvPr>
        </p:nvSpPr>
        <p:spPr>
          <a:xfrm>
            <a:off x="457201" y="943868"/>
            <a:ext cx="8226425" cy="3672199"/>
          </a:xfrm>
        </p:spPr>
        <p:txBody>
          <a:bodyPr/>
          <a:lstStyle/>
          <a:p>
            <a:pPr marL="0" indent="0">
              <a:spcBef>
                <a:spcPts val="600"/>
              </a:spcBef>
              <a:buNone/>
              <a:defRPr/>
            </a:pPr>
            <a:r>
              <a:rPr lang="en-US" sz="2400" dirty="0">
                <a:cs typeface="+mn-cs"/>
              </a:rPr>
              <a:t>Linear methods</a:t>
            </a:r>
          </a:p>
          <a:p>
            <a:pPr>
              <a:spcBef>
                <a:spcPts val="600"/>
              </a:spcBef>
              <a:defRPr/>
            </a:pPr>
            <a:r>
              <a:rPr lang="en-US" sz="2400" dirty="0">
                <a:cs typeface="+mn-cs"/>
              </a:rPr>
              <a:t>Linear accelerators</a:t>
            </a:r>
          </a:p>
          <a:p>
            <a:pPr lvl="1">
              <a:spcBef>
                <a:spcPts val="600"/>
              </a:spcBef>
              <a:defRPr/>
            </a:pPr>
            <a:r>
              <a:rPr lang="en-US" sz="2000" dirty="0"/>
              <a:t>Conjugate Gradient</a:t>
            </a:r>
          </a:p>
          <a:p>
            <a:pPr lvl="1">
              <a:spcBef>
                <a:spcPts val="600"/>
              </a:spcBef>
              <a:defRPr/>
            </a:pPr>
            <a:r>
              <a:rPr lang="en-US" sz="2000" dirty="0"/>
              <a:t>Bi-Conjugate Gradient Stabilized</a:t>
            </a:r>
          </a:p>
          <a:p>
            <a:pPr>
              <a:spcBef>
                <a:spcPts val="600"/>
              </a:spcBef>
              <a:defRPr/>
            </a:pPr>
            <a:r>
              <a:rPr lang="en-US" sz="2400" dirty="0"/>
              <a:t>ILU Factorization </a:t>
            </a:r>
            <a:r>
              <a:rPr lang="en-US" sz="2400" dirty="0" err="1"/>
              <a:t>preconditioners</a:t>
            </a:r>
            <a:endParaRPr lang="en-US" sz="2400" dirty="0"/>
          </a:p>
          <a:p>
            <a:pPr lvl="1">
              <a:spcBef>
                <a:spcPts val="600"/>
              </a:spcBef>
              <a:defRPr/>
            </a:pPr>
            <a:r>
              <a:rPr lang="en-US" sz="2000" dirty="0"/>
              <a:t>Row sum agreement</a:t>
            </a:r>
          </a:p>
          <a:p>
            <a:pPr lvl="1">
              <a:spcBef>
                <a:spcPts val="600"/>
              </a:spcBef>
              <a:defRPr/>
            </a:pPr>
            <a:r>
              <a:rPr lang="en-US" sz="2000" dirty="0"/>
              <a:t>Level-fill</a:t>
            </a:r>
          </a:p>
          <a:p>
            <a:pPr lvl="1">
              <a:spcBef>
                <a:spcPts val="600"/>
              </a:spcBef>
              <a:defRPr/>
            </a:pPr>
            <a:r>
              <a:rPr lang="en-US" sz="2000" dirty="0"/>
              <a:t>Drop-tolerance</a:t>
            </a:r>
          </a:p>
          <a:p>
            <a:pPr>
              <a:spcBef>
                <a:spcPts val="600"/>
              </a:spcBef>
              <a:defRPr/>
            </a:pPr>
            <a:r>
              <a:rPr lang="en-US" sz="2400" dirty="0"/>
              <a:t>RCM and Minimum Degree reordering</a:t>
            </a:r>
          </a:p>
          <a:p>
            <a:pPr>
              <a:spcBef>
                <a:spcPts val="600"/>
              </a:spcBef>
              <a:defRPr/>
            </a:pPr>
            <a:endParaRPr lang="en-US" sz="2400" dirty="0"/>
          </a:p>
        </p:txBody>
      </p:sp>
    </p:spTree>
    <p:extLst>
      <p:ext uri="{BB962C8B-B14F-4D97-AF65-F5344CB8AC3E}">
        <p14:creationId xmlns:p14="http://schemas.microsoft.com/office/powerpoint/2010/main" val="36143447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3">
            <a:extLst>
              <a:ext uri="{FF2B5EF4-FFF2-40B4-BE49-F238E27FC236}">
                <a16:creationId xmlns:a16="http://schemas.microsoft.com/office/drawing/2014/main" id="{7A32D6E9-CBAB-064F-A029-7714C9118BA0}"/>
              </a:ext>
            </a:extLst>
          </p:cNvPr>
          <p:cNvSpPr txBox="1">
            <a:spLocks noChangeArrowheads="1"/>
          </p:cNvSpPr>
          <p:nvPr/>
        </p:nvSpPr>
        <p:spPr bwMode="auto">
          <a:xfrm>
            <a:off x="457201" y="971550"/>
            <a:ext cx="8226425" cy="120032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sz="4000">
                <a:solidFill>
                  <a:schemeClr val="tx1"/>
                </a:solidFill>
                <a:latin typeface="Arial" charset="0"/>
                <a:ea typeface="ＭＳ Ｐゴシック" charset="0"/>
                <a:cs typeface="ＭＳ Ｐゴシック" charset="0"/>
              </a:defRPr>
            </a:lvl1pPr>
            <a:lvl2pPr marL="742950" indent="-285750">
              <a:defRPr sz="4000">
                <a:solidFill>
                  <a:schemeClr val="tx1"/>
                </a:solidFill>
                <a:latin typeface="Arial" charset="0"/>
                <a:ea typeface="ＭＳ Ｐゴシック" charset="0"/>
              </a:defRPr>
            </a:lvl2pPr>
            <a:lvl3pPr marL="1143000" indent="-228600">
              <a:defRPr sz="4000">
                <a:solidFill>
                  <a:schemeClr val="tx1"/>
                </a:solidFill>
                <a:latin typeface="Arial" charset="0"/>
                <a:ea typeface="ＭＳ Ｐゴシック" charset="0"/>
              </a:defRPr>
            </a:lvl3pPr>
            <a:lvl4pPr marL="1600200" indent="-228600">
              <a:defRPr sz="4000">
                <a:solidFill>
                  <a:schemeClr val="tx1"/>
                </a:solidFill>
                <a:latin typeface="Arial" charset="0"/>
                <a:ea typeface="ＭＳ Ｐゴシック" charset="0"/>
              </a:defRPr>
            </a:lvl4pPr>
            <a:lvl5pPr marL="2057400" indent="-228600">
              <a:defRPr sz="4000">
                <a:solidFill>
                  <a:schemeClr val="tx1"/>
                </a:solidFill>
                <a:latin typeface="Arial" charset="0"/>
                <a:ea typeface="ＭＳ Ｐゴシック" charset="0"/>
              </a:defRPr>
            </a:lvl5pPr>
            <a:lvl6pPr marL="2514600" indent="-228600" eaLnBrk="0" fontAlgn="base" hangingPunct="0">
              <a:spcBef>
                <a:spcPct val="0"/>
              </a:spcBef>
              <a:spcAft>
                <a:spcPct val="0"/>
              </a:spcAft>
              <a:defRPr sz="4000">
                <a:solidFill>
                  <a:schemeClr val="tx1"/>
                </a:solidFill>
                <a:latin typeface="Arial" charset="0"/>
                <a:ea typeface="ＭＳ Ｐゴシック" charset="0"/>
              </a:defRPr>
            </a:lvl6pPr>
            <a:lvl7pPr marL="2971800" indent="-228600" eaLnBrk="0" fontAlgn="base" hangingPunct="0">
              <a:spcBef>
                <a:spcPct val="0"/>
              </a:spcBef>
              <a:spcAft>
                <a:spcPct val="0"/>
              </a:spcAft>
              <a:defRPr sz="4000">
                <a:solidFill>
                  <a:schemeClr val="tx1"/>
                </a:solidFill>
                <a:latin typeface="Arial" charset="0"/>
                <a:ea typeface="ＭＳ Ｐゴシック" charset="0"/>
              </a:defRPr>
            </a:lvl7pPr>
            <a:lvl8pPr marL="3429000" indent="-228600" eaLnBrk="0" fontAlgn="base" hangingPunct="0">
              <a:spcBef>
                <a:spcPct val="0"/>
              </a:spcBef>
              <a:spcAft>
                <a:spcPct val="0"/>
              </a:spcAft>
              <a:defRPr sz="4000">
                <a:solidFill>
                  <a:schemeClr val="tx1"/>
                </a:solidFill>
                <a:latin typeface="Arial" charset="0"/>
                <a:ea typeface="ＭＳ Ｐゴシック" charset="0"/>
              </a:defRPr>
            </a:lvl8pPr>
            <a:lvl9pPr marL="3886200" indent="-228600" eaLnBrk="0" fontAlgn="base" hangingPunct="0">
              <a:spcBef>
                <a:spcPct val="0"/>
              </a:spcBef>
              <a:spcAft>
                <a:spcPct val="0"/>
              </a:spcAft>
              <a:defRPr sz="4000">
                <a:solidFill>
                  <a:schemeClr val="tx1"/>
                </a:solidFill>
                <a:latin typeface="Arial" charset="0"/>
                <a:ea typeface="ＭＳ Ｐゴシック" charset="0"/>
              </a:defRPr>
            </a:lvl9pPr>
          </a:lstStyle>
          <a:p>
            <a:r>
              <a:rPr lang="en-US" sz="1800" dirty="0">
                <a:solidFill>
                  <a:srgbClr val="FFFFFF"/>
                </a:solidFill>
                <a:latin typeface="Times New Roman" panose="02020603050405020304" pitchFamily="18" charset="0"/>
                <a:cs typeface="Times New Roman" panose="02020603050405020304" pitchFamily="18" charset="0"/>
                <a:sym typeface="Allerta" charset="0"/>
              </a:rPr>
              <a:t>Steady-state problems that use the Newton-Raphson method can be difficult to solve numerically, especially when initial conditions are not sufficiently near the roots where the residual is zero. Pseudo-transient continuation is a method that improves convergence of steady-state models that use the Newton-Raphson method.</a:t>
            </a:r>
            <a:endParaRPr lang="en-US" sz="1800" dirty="0">
              <a:solidFill>
                <a:srgbClr val="FFFFFF"/>
              </a:solidFill>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7C4552E1-95A4-0B48-82DC-534E4AA8BBC9}"/>
              </a:ext>
            </a:extLst>
          </p:cNvPr>
          <p:cNvPicPr>
            <a:picLocks noChangeAspect="1"/>
          </p:cNvPicPr>
          <p:nvPr/>
        </p:nvPicPr>
        <p:blipFill>
          <a:blip r:embed="rId2"/>
          <a:stretch>
            <a:fillRect/>
          </a:stretch>
        </p:blipFill>
        <p:spPr>
          <a:xfrm>
            <a:off x="1285875" y="2631407"/>
            <a:ext cx="6572250" cy="1533525"/>
          </a:xfrm>
          <a:prstGeom prst="rect">
            <a:avLst/>
          </a:prstGeom>
        </p:spPr>
      </p:pic>
      <p:sp>
        <p:nvSpPr>
          <p:cNvPr id="8" name="Title 7">
            <a:extLst>
              <a:ext uri="{FF2B5EF4-FFF2-40B4-BE49-F238E27FC236}">
                <a16:creationId xmlns:a16="http://schemas.microsoft.com/office/drawing/2014/main" id="{59FDEFC0-34BD-E44A-93A6-BD2CCC5062C2}"/>
              </a:ext>
            </a:extLst>
          </p:cNvPr>
          <p:cNvSpPr>
            <a:spLocks noGrp="1"/>
          </p:cNvSpPr>
          <p:nvPr>
            <p:ph type="title"/>
          </p:nvPr>
        </p:nvSpPr>
        <p:spPr/>
        <p:txBody>
          <a:bodyPr/>
          <a:lstStyle/>
          <a:p>
            <a:r>
              <a:rPr lang="en-US" dirty="0"/>
              <a:t>Iterative Model Solution (IMS8) Package</a:t>
            </a:r>
          </a:p>
        </p:txBody>
      </p:sp>
    </p:spTree>
    <p:extLst>
      <p:ext uri="{BB962C8B-B14F-4D97-AF65-F5344CB8AC3E}">
        <p14:creationId xmlns:p14="http://schemas.microsoft.com/office/powerpoint/2010/main" val="24266555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a:t>IMS8 Package Input</a:t>
            </a:r>
            <a:endParaRPr lang="en-US" dirty="0"/>
          </a:p>
        </p:txBody>
      </p:sp>
      <p:sp>
        <p:nvSpPr>
          <p:cNvPr id="5" name="Text Box 2"/>
          <p:cNvSpPr txBox="1">
            <a:spLocks noChangeArrowheads="1"/>
          </p:cNvSpPr>
          <p:nvPr/>
        </p:nvSpPr>
        <p:spPr bwMode="auto">
          <a:xfrm>
            <a:off x="2085975" y="898416"/>
            <a:ext cx="4972050" cy="424731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defRPr/>
            </a:pPr>
            <a:r>
              <a:rPr lang="en-US" sz="900" dirty="0">
                <a:solidFill>
                  <a:schemeClr val="bg1"/>
                </a:solidFill>
                <a:latin typeface="Courier New"/>
                <a:cs typeface="Courier New"/>
              </a:rPr>
              <a:t>BEGIN OPTIONS</a:t>
            </a:r>
          </a:p>
          <a:p>
            <a:pPr eaLnBrk="1" hangingPunct="1">
              <a:defRPr/>
            </a:pPr>
            <a:r>
              <a:rPr lang="en-US" sz="900" dirty="0">
                <a:solidFill>
                  <a:schemeClr val="bg1"/>
                </a:solidFill>
                <a:latin typeface="Courier New"/>
                <a:cs typeface="Courier New"/>
              </a:rPr>
              <a:t>  PRINT_OPTION ALL</a:t>
            </a:r>
          </a:p>
          <a:p>
            <a:pPr eaLnBrk="1" hangingPunct="1">
              <a:defRPr/>
            </a:pPr>
            <a:r>
              <a:rPr lang="en-US" sz="900" dirty="0">
                <a:solidFill>
                  <a:schemeClr val="bg1"/>
                </a:solidFill>
                <a:latin typeface="Courier New"/>
                <a:cs typeface="Courier New"/>
              </a:rPr>
              <a:t>  CSV_OUTPUT FILEOUT NWTP3LOW.IMS.CSV</a:t>
            </a:r>
          </a:p>
          <a:p>
            <a:pPr eaLnBrk="1" hangingPunct="1">
              <a:defRPr/>
            </a:pPr>
            <a:r>
              <a:rPr lang="en-US" sz="900" dirty="0">
                <a:solidFill>
                  <a:schemeClr val="bg1"/>
                </a:solidFill>
                <a:latin typeface="Courier New"/>
                <a:cs typeface="Courier New"/>
              </a:rPr>
              <a:t>END OPTIONS</a:t>
            </a:r>
          </a:p>
          <a:p>
            <a:pPr eaLnBrk="1" hangingPunct="1">
              <a:defRPr/>
            </a:pPr>
            <a:endParaRPr lang="en-US" sz="900" dirty="0">
              <a:solidFill>
                <a:schemeClr val="bg1"/>
              </a:solidFill>
              <a:latin typeface="Courier New"/>
              <a:cs typeface="Courier New"/>
            </a:endParaRPr>
          </a:p>
          <a:p>
            <a:pPr eaLnBrk="1" hangingPunct="1">
              <a:defRPr/>
            </a:pPr>
            <a:r>
              <a:rPr lang="en-US" sz="900" dirty="0">
                <a:solidFill>
                  <a:schemeClr val="bg1"/>
                </a:solidFill>
                <a:latin typeface="Courier New"/>
                <a:cs typeface="Courier New"/>
              </a:rPr>
              <a:t>BEGIN NONLINEAR</a:t>
            </a:r>
          </a:p>
          <a:p>
            <a:pPr eaLnBrk="1" hangingPunct="1">
              <a:defRPr/>
            </a:pPr>
            <a:r>
              <a:rPr lang="en-US" sz="900" dirty="0">
                <a:solidFill>
                  <a:schemeClr val="bg1"/>
                </a:solidFill>
                <a:latin typeface="Courier New"/>
                <a:cs typeface="Courier New"/>
              </a:rPr>
              <a:t>	OUTER_HCLOSE 1.E-3</a:t>
            </a:r>
          </a:p>
          <a:p>
            <a:pPr eaLnBrk="1" hangingPunct="1">
              <a:defRPr/>
            </a:pPr>
            <a:r>
              <a:rPr lang="en-US" sz="900" dirty="0">
                <a:solidFill>
                  <a:schemeClr val="bg1"/>
                </a:solidFill>
                <a:latin typeface="Courier New"/>
                <a:cs typeface="Courier New"/>
              </a:rPr>
              <a:t>	OUTER_MAXIMUM 1500 </a:t>
            </a:r>
          </a:p>
          <a:p>
            <a:pPr eaLnBrk="1" hangingPunct="1">
              <a:defRPr/>
            </a:pPr>
            <a:r>
              <a:rPr lang="en-US" sz="900" dirty="0">
                <a:solidFill>
                  <a:schemeClr val="bg1"/>
                </a:solidFill>
                <a:latin typeface="Courier New"/>
                <a:cs typeface="Courier New"/>
              </a:rPr>
              <a:t>	UNDER_RELAXATION DBD</a:t>
            </a:r>
          </a:p>
          <a:p>
            <a:pPr eaLnBrk="1" hangingPunct="1">
              <a:defRPr/>
            </a:pPr>
            <a:r>
              <a:rPr lang="en-US" sz="900" dirty="0">
                <a:solidFill>
                  <a:schemeClr val="bg1"/>
                </a:solidFill>
                <a:latin typeface="Courier New"/>
                <a:cs typeface="Courier New"/>
              </a:rPr>
              <a:t>	UNDER_RELAXATION_THETA 0.90</a:t>
            </a:r>
          </a:p>
          <a:p>
            <a:pPr eaLnBrk="1" hangingPunct="1">
              <a:defRPr/>
            </a:pPr>
            <a:r>
              <a:rPr lang="en-US" sz="900" dirty="0">
                <a:solidFill>
                  <a:schemeClr val="bg1"/>
                </a:solidFill>
                <a:latin typeface="Courier New"/>
                <a:cs typeface="Courier New"/>
              </a:rPr>
              <a:t>	UNDER_RELAXATION_KAPPA 0. </a:t>
            </a:r>
          </a:p>
          <a:p>
            <a:pPr eaLnBrk="1" hangingPunct="1">
              <a:defRPr/>
            </a:pPr>
            <a:r>
              <a:rPr lang="en-US" sz="900" dirty="0">
                <a:solidFill>
                  <a:schemeClr val="bg1"/>
                </a:solidFill>
                <a:latin typeface="Courier New"/>
                <a:cs typeface="Courier New"/>
              </a:rPr>
              <a:t>	UNDER_RELAXATION_GAMMA 0.</a:t>
            </a:r>
          </a:p>
          <a:p>
            <a:pPr eaLnBrk="1" hangingPunct="1">
              <a:defRPr/>
            </a:pPr>
            <a:r>
              <a:rPr lang="en-US" sz="900" dirty="0">
                <a:solidFill>
                  <a:schemeClr val="bg1"/>
                </a:solidFill>
                <a:latin typeface="Courier New"/>
                <a:cs typeface="Courier New"/>
              </a:rPr>
              <a:t>	UNDER_RELAXATION_MOMENTUM 0.</a:t>
            </a:r>
          </a:p>
          <a:p>
            <a:pPr eaLnBrk="1" hangingPunct="1">
              <a:defRPr/>
            </a:pPr>
            <a:r>
              <a:rPr lang="en-US" sz="900" dirty="0">
                <a:solidFill>
                  <a:schemeClr val="bg1"/>
                </a:solidFill>
                <a:latin typeface="Courier New"/>
                <a:cs typeface="Courier New"/>
              </a:rPr>
              <a:t>	BACKTRACKING_NUMBER 20</a:t>
            </a:r>
          </a:p>
          <a:p>
            <a:pPr eaLnBrk="1" hangingPunct="1">
              <a:defRPr/>
            </a:pPr>
            <a:r>
              <a:rPr lang="en-US" sz="900" dirty="0">
                <a:solidFill>
                  <a:schemeClr val="bg1"/>
                </a:solidFill>
                <a:latin typeface="Courier New"/>
                <a:cs typeface="Courier New"/>
              </a:rPr>
              <a:t>	BACKTRACKING_TOLERANCE 2.</a:t>
            </a:r>
          </a:p>
          <a:p>
            <a:pPr eaLnBrk="1" hangingPunct="1">
              <a:defRPr/>
            </a:pPr>
            <a:r>
              <a:rPr lang="en-US" sz="900" dirty="0">
                <a:solidFill>
                  <a:schemeClr val="bg1"/>
                </a:solidFill>
                <a:latin typeface="Courier New"/>
                <a:cs typeface="Courier New"/>
              </a:rPr>
              <a:t>	BACKTRACKING_REDUCTION_FACTOR 0.6</a:t>
            </a:r>
          </a:p>
          <a:p>
            <a:pPr eaLnBrk="1" hangingPunct="1">
              <a:defRPr/>
            </a:pPr>
            <a:r>
              <a:rPr lang="en-US" sz="900" dirty="0">
                <a:solidFill>
                  <a:schemeClr val="bg1"/>
                </a:solidFill>
                <a:latin typeface="Courier New"/>
                <a:cs typeface="Courier New"/>
              </a:rPr>
              <a:t>	BACKTRACKING_RESIDUAL_LIMIT 1.0</a:t>
            </a:r>
          </a:p>
          <a:p>
            <a:pPr eaLnBrk="1" hangingPunct="1">
              <a:defRPr/>
            </a:pPr>
            <a:r>
              <a:rPr lang="en-US" sz="900" dirty="0">
                <a:solidFill>
                  <a:schemeClr val="bg1"/>
                </a:solidFill>
                <a:latin typeface="Courier New"/>
                <a:cs typeface="Courier New"/>
              </a:rPr>
              <a:t>END NONLINEAR</a:t>
            </a:r>
          </a:p>
          <a:p>
            <a:pPr eaLnBrk="1" hangingPunct="1">
              <a:defRPr/>
            </a:pPr>
            <a:endParaRPr lang="en-US" sz="900" dirty="0">
              <a:solidFill>
                <a:schemeClr val="bg1"/>
              </a:solidFill>
              <a:latin typeface="Courier New"/>
              <a:cs typeface="Courier New"/>
            </a:endParaRPr>
          </a:p>
          <a:p>
            <a:pPr eaLnBrk="1" hangingPunct="1">
              <a:defRPr/>
            </a:pPr>
            <a:r>
              <a:rPr lang="en-US" sz="900" dirty="0">
                <a:solidFill>
                  <a:schemeClr val="bg1"/>
                </a:solidFill>
                <a:latin typeface="Courier New"/>
                <a:cs typeface="Courier New"/>
              </a:rPr>
              <a:t>BEGIN LINEAR</a:t>
            </a:r>
          </a:p>
          <a:p>
            <a:pPr eaLnBrk="1" hangingPunct="1">
              <a:defRPr/>
            </a:pPr>
            <a:r>
              <a:rPr lang="en-US" sz="900" dirty="0">
                <a:solidFill>
                  <a:schemeClr val="bg1"/>
                </a:solidFill>
                <a:latin typeface="Courier New"/>
                <a:cs typeface="Courier New"/>
              </a:rPr>
              <a:t>	INNER_MAXIMUM 200</a:t>
            </a:r>
          </a:p>
          <a:p>
            <a:pPr eaLnBrk="1" hangingPunct="1">
              <a:defRPr/>
            </a:pPr>
            <a:r>
              <a:rPr lang="en-US" sz="900" dirty="0">
                <a:solidFill>
                  <a:schemeClr val="bg1"/>
                </a:solidFill>
                <a:latin typeface="Courier New"/>
                <a:cs typeface="Courier New"/>
              </a:rPr>
              <a:t>	INNER_HCLOSE 1.0E-6</a:t>
            </a:r>
          </a:p>
          <a:p>
            <a:pPr eaLnBrk="1" hangingPunct="1">
              <a:defRPr/>
            </a:pPr>
            <a:r>
              <a:rPr lang="en-US" sz="900" dirty="0">
                <a:solidFill>
                  <a:schemeClr val="bg1"/>
                </a:solidFill>
                <a:latin typeface="Courier New"/>
                <a:cs typeface="Courier New"/>
              </a:rPr>
              <a:t>	INNER_RCLOSE .0 RELATIVE_RCLOSE</a:t>
            </a:r>
          </a:p>
          <a:p>
            <a:pPr eaLnBrk="1" hangingPunct="1">
              <a:defRPr/>
            </a:pPr>
            <a:r>
              <a:rPr lang="en-US" sz="900" dirty="0">
                <a:solidFill>
                  <a:schemeClr val="bg1"/>
                </a:solidFill>
                <a:latin typeface="Courier New"/>
                <a:cs typeface="Courier New"/>
              </a:rPr>
              <a:t>	LINEAR_ACCELERATION BICGSTAB</a:t>
            </a:r>
          </a:p>
          <a:p>
            <a:pPr eaLnBrk="1" hangingPunct="1">
              <a:defRPr/>
            </a:pPr>
            <a:r>
              <a:rPr lang="en-US" sz="900" dirty="0">
                <a:solidFill>
                  <a:schemeClr val="bg1"/>
                </a:solidFill>
                <a:latin typeface="Courier New"/>
                <a:cs typeface="Courier New"/>
              </a:rPr>
              <a:t>	REORDERING_METHOD NONE</a:t>
            </a:r>
          </a:p>
          <a:p>
            <a:pPr eaLnBrk="1" hangingPunct="1">
              <a:defRPr/>
            </a:pPr>
            <a:r>
              <a:rPr lang="en-US" sz="900" dirty="0">
                <a:solidFill>
                  <a:schemeClr val="bg1"/>
                </a:solidFill>
                <a:latin typeface="Courier New"/>
                <a:cs typeface="Courier New"/>
              </a:rPr>
              <a:t>	PRECONDITIONER_LEVELS 5</a:t>
            </a:r>
          </a:p>
          <a:p>
            <a:pPr eaLnBrk="1" hangingPunct="1">
              <a:defRPr/>
            </a:pPr>
            <a:r>
              <a:rPr lang="en-US" sz="900" dirty="0">
                <a:solidFill>
                  <a:schemeClr val="bg1"/>
                </a:solidFill>
                <a:latin typeface="Courier New"/>
                <a:cs typeface="Courier New"/>
              </a:rPr>
              <a:t>	NUMBER_ORTHOGONALIZATIONS 7</a:t>
            </a:r>
          </a:p>
          <a:p>
            <a:pPr eaLnBrk="1" hangingPunct="1">
              <a:defRPr/>
            </a:pPr>
            <a:r>
              <a:rPr lang="en-US" sz="900" dirty="0">
                <a:solidFill>
                  <a:schemeClr val="bg1"/>
                </a:solidFill>
                <a:latin typeface="Courier New"/>
                <a:cs typeface="Courier New"/>
              </a:rPr>
              <a:t>	PRECONDITIONER_DROP_TOLERANCE 1.0E-4</a:t>
            </a:r>
          </a:p>
          <a:p>
            <a:pPr eaLnBrk="1" hangingPunct="1">
              <a:defRPr/>
            </a:pPr>
            <a:r>
              <a:rPr lang="en-US" sz="900" dirty="0">
                <a:solidFill>
                  <a:schemeClr val="bg1"/>
                </a:solidFill>
                <a:latin typeface="Courier New"/>
                <a:cs typeface="Courier New"/>
              </a:rPr>
              <a:t>END LINEAR</a:t>
            </a:r>
          </a:p>
          <a:p>
            <a:pPr eaLnBrk="1" hangingPunct="1">
              <a:defRPr/>
            </a:pPr>
            <a:endParaRPr lang="en-US" sz="900" dirty="0">
              <a:solidFill>
                <a:schemeClr val="bg1"/>
              </a:solidFill>
              <a:latin typeface="Courier New"/>
              <a:cs typeface="Courier New"/>
            </a:endParaRPr>
          </a:p>
        </p:txBody>
      </p:sp>
    </p:spTree>
    <p:extLst>
      <p:ext uri="{BB962C8B-B14F-4D97-AF65-F5344CB8AC3E}">
        <p14:creationId xmlns:p14="http://schemas.microsoft.com/office/powerpoint/2010/main" val="7671332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Newton-Raphson Formulation</a:t>
            </a:r>
          </a:p>
        </p:txBody>
      </p:sp>
      <p:sp>
        <p:nvSpPr>
          <p:cNvPr id="5" name="TextBox 4"/>
          <p:cNvSpPr txBox="1"/>
          <p:nvPr/>
        </p:nvSpPr>
        <p:spPr>
          <a:xfrm>
            <a:off x="2000251" y="4654756"/>
            <a:ext cx="5143500" cy="323165"/>
          </a:xfrm>
          <a:prstGeom prst="rect">
            <a:avLst/>
          </a:prstGeom>
          <a:noFill/>
        </p:spPr>
        <p:txBody>
          <a:bodyPr wrap="square" rtlCol="0">
            <a:spAutoFit/>
          </a:bodyPr>
          <a:lstStyle/>
          <a:p>
            <a:pPr marL="171450" indent="-171450"/>
            <a:r>
              <a:rPr lang="en-US" sz="750" dirty="0" err="1">
                <a:solidFill>
                  <a:schemeClr val="bg1"/>
                </a:solidFill>
              </a:rPr>
              <a:t>Zaidel</a:t>
            </a:r>
            <a:r>
              <a:rPr lang="en-US" sz="750" dirty="0">
                <a:solidFill>
                  <a:schemeClr val="bg1"/>
                </a:solidFill>
              </a:rPr>
              <a:t>, Jacob, 2013, Discontinuous steady-state analytical solutions of the </a:t>
            </a:r>
            <a:r>
              <a:rPr lang="en-US" sz="750" dirty="0" err="1">
                <a:solidFill>
                  <a:schemeClr val="bg1"/>
                </a:solidFill>
              </a:rPr>
              <a:t>Boussinesq</a:t>
            </a:r>
            <a:r>
              <a:rPr lang="en-US" sz="750" dirty="0">
                <a:solidFill>
                  <a:schemeClr val="bg1"/>
                </a:solidFill>
              </a:rPr>
              <a:t> equation and their numerical representation by MODFLOW: Groundwater, v. 51, p. 952–959. </a:t>
            </a:r>
            <a:r>
              <a:rPr lang="en-US" sz="750" dirty="0" err="1">
                <a:solidFill>
                  <a:schemeClr val="bg1"/>
                </a:solidFill>
              </a:rPr>
              <a:t>doi</a:t>
            </a:r>
            <a:r>
              <a:rPr lang="en-US" sz="750" dirty="0">
                <a:solidFill>
                  <a:schemeClr val="bg1"/>
                </a:solidFill>
              </a:rPr>
              <a:t>: 10.1111/gwat.12019</a:t>
            </a:r>
            <a:r>
              <a:rPr lang="hr-HR" sz="750" dirty="0">
                <a:solidFill>
                  <a:schemeClr val="bg1"/>
                </a:solidFill>
              </a:rPr>
              <a:t>.</a:t>
            </a:r>
            <a:endParaRPr lang="en-US" sz="750" dirty="0">
              <a:solidFill>
                <a:schemeClr val="bg1"/>
              </a:solidFill>
            </a:endParaRPr>
          </a:p>
        </p:txBody>
      </p:sp>
      <p:pic>
        <p:nvPicPr>
          <p:cNvPr id="9" name="Picture 8" descr="Zaidel.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00250" y="1025731"/>
            <a:ext cx="5143500" cy="3600450"/>
          </a:xfrm>
          <a:prstGeom prst="rect">
            <a:avLst/>
          </a:prstGeom>
        </p:spPr>
      </p:pic>
    </p:spTree>
    <p:extLst>
      <p:ext uri="{BB962C8B-B14F-4D97-AF65-F5344CB8AC3E}">
        <p14:creationId xmlns:p14="http://schemas.microsoft.com/office/powerpoint/2010/main" val="40342975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Newton-Raphson Formulation</a:t>
            </a:r>
          </a:p>
        </p:txBody>
      </p:sp>
      <p:sp>
        <p:nvSpPr>
          <p:cNvPr id="5" name="TextBox 4"/>
          <p:cNvSpPr txBox="1"/>
          <p:nvPr/>
        </p:nvSpPr>
        <p:spPr>
          <a:xfrm>
            <a:off x="2343151" y="4501768"/>
            <a:ext cx="4457700" cy="438582"/>
          </a:xfrm>
          <a:prstGeom prst="rect">
            <a:avLst/>
          </a:prstGeom>
          <a:noFill/>
        </p:spPr>
        <p:txBody>
          <a:bodyPr wrap="square" rtlCol="0">
            <a:spAutoFit/>
          </a:bodyPr>
          <a:lstStyle/>
          <a:p>
            <a:pPr marL="171450" indent="-171450"/>
            <a:r>
              <a:rPr lang="en-US" sz="750" dirty="0">
                <a:solidFill>
                  <a:schemeClr val="bg1"/>
                </a:solidFill>
              </a:rPr>
              <a:t>Keating, Elizabeth, and </a:t>
            </a:r>
            <a:r>
              <a:rPr lang="en-US" sz="750" dirty="0" err="1">
                <a:solidFill>
                  <a:schemeClr val="bg1"/>
                </a:solidFill>
              </a:rPr>
              <a:t>Zyvoloski</a:t>
            </a:r>
            <a:r>
              <a:rPr lang="en-US" sz="750" dirty="0">
                <a:solidFill>
                  <a:schemeClr val="bg1"/>
                </a:solidFill>
              </a:rPr>
              <a:t>, George, 2009, A stable and efficient numerical algorithm for unconfined aquifer analysis: Ground Water, v. 47, no. 4, p. 569–579, accessed June 27, 2017, at </a:t>
            </a:r>
            <a:r>
              <a:rPr lang="hr-HR" sz="750" dirty="0">
                <a:solidFill>
                  <a:schemeClr val="bg1"/>
                </a:solidFill>
                <a:hlinkClick r:id="rId2"/>
              </a:rPr>
              <a:t>https://doi.org/10.1111/ j.1745-6584.2009.00555.x</a:t>
            </a:r>
            <a:r>
              <a:rPr lang="hr-HR" sz="750" dirty="0">
                <a:solidFill>
                  <a:schemeClr val="bg1"/>
                </a:solidFill>
              </a:rPr>
              <a:t>.</a:t>
            </a:r>
            <a:endParaRPr lang="en-US" sz="750" dirty="0">
              <a:solidFill>
                <a:schemeClr val="bg1"/>
              </a:solidFill>
            </a:endParaRPr>
          </a:p>
        </p:txBody>
      </p:sp>
      <p:pic>
        <p:nvPicPr>
          <p:cNvPr id="6" name="Picture 5" descr="ex04-04_proble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43150" y="958468"/>
            <a:ext cx="4457700" cy="1714500"/>
          </a:xfrm>
          <a:prstGeom prst="rect">
            <a:avLst/>
          </a:prstGeom>
          <a:solidFill>
            <a:schemeClr val="bg1"/>
          </a:solidFill>
        </p:spPr>
      </p:pic>
      <p:pic>
        <p:nvPicPr>
          <p:cNvPr id="7" name="Picture 6" descr="ex04-04_results.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43150" y="2730118"/>
            <a:ext cx="4457700" cy="1714500"/>
          </a:xfrm>
          <a:prstGeom prst="rect">
            <a:avLst/>
          </a:prstGeom>
          <a:solidFill>
            <a:schemeClr val="bg1"/>
          </a:solidFill>
        </p:spPr>
      </p:pic>
    </p:spTree>
    <p:extLst>
      <p:ext uri="{BB962C8B-B14F-4D97-AF65-F5344CB8AC3E}">
        <p14:creationId xmlns:p14="http://schemas.microsoft.com/office/powerpoint/2010/main" val="25282743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Standard Formulation Issues</a:t>
            </a:r>
          </a:p>
        </p:txBody>
      </p:sp>
      <p:sp>
        <p:nvSpPr>
          <p:cNvPr id="3" name="Content Placeholder 2"/>
          <p:cNvSpPr>
            <a:spLocks noGrp="1"/>
          </p:cNvSpPr>
          <p:nvPr>
            <p:ph idx="1"/>
          </p:nvPr>
        </p:nvSpPr>
        <p:spPr>
          <a:xfrm>
            <a:off x="457201" y="943869"/>
            <a:ext cx="8226425" cy="3252172"/>
          </a:xfrm>
        </p:spPr>
        <p:txBody>
          <a:bodyPr/>
          <a:lstStyle/>
          <a:p>
            <a:pPr>
              <a:spcBef>
                <a:spcPts val="1200"/>
              </a:spcBef>
              <a:defRPr/>
            </a:pPr>
            <a:r>
              <a:rPr lang="en-US" sz="1950" dirty="0"/>
              <a:t>Originally developed for groundwater flow problems with standard boundary conditions to solve linear (confined) to well-behaved non-linear (unconfined) problems. </a:t>
            </a:r>
          </a:p>
          <a:p>
            <a:pPr>
              <a:spcBef>
                <a:spcPts val="1200"/>
              </a:spcBef>
              <a:defRPr/>
            </a:pPr>
            <a:r>
              <a:rPr lang="en-US" sz="1950" dirty="0"/>
              <a:t>Empirical wetting and drying approach added by McDonald and others (1992) to allow cell conversion to simulate more difficult unconfined problems.</a:t>
            </a:r>
          </a:p>
          <a:p>
            <a:pPr>
              <a:spcBef>
                <a:spcPts val="1200"/>
              </a:spcBef>
              <a:defRPr/>
            </a:pPr>
            <a:r>
              <a:rPr lang="en-US" sz="1950" dirty="0"/>
              <a:t>Three-dimensional unconfined applications and head-dependent stress packages can create additional nonlinearities. </a:t>
            </a:r>
          </a:p>
          <a:p>
            <a:pPr>
              <a:spcBef>
                <a:spcPts val="1200"/>
              </a:spcBef>
              <a:defRPr/>
            </a:pPr>
            <a:endParaRPr lang="en-US" sz="1950" dirty="0"/>
          </a:p>
        </p:txBody>
      </p:sp>
    </p:spTree>
    <p:extLst>
      <p:ext uri="{BB962C8B-B14F-4D97-AF65-F5344CB8AC3E}">
        <p14:creationId xmlns:p14="http://schemas.microsoft.com/office/powerpoint/2010/main" val="20389509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781AD0-8FDF-4042-B04A-5FB04F657313}"/>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5EA346F8-0CD5-964C-A68F-619D785E569E}"/>
              </a:ext>
            </a:extLst>
          </p:cNvPr>
          <p:cNvSpPr>
            <a:spLocks noGrp="1"/>
          </p:cNvSpPr>
          <p:nvPr>
            <p:ph idx="1"/>
          </p:nvPr>
        </p:nvSpPr>
        <p:spPr>
          <a:xfrm>
            <a:off x="457200" y="825357"/>
            <a:ext cx="8229600" cy="3752309"/>
          </a:xfrm>
        </p:spPr>
        <p:txBody>
          <a:bodyPr/>
          <a:lstStyle/>
          <a:p>
            <a:pPr>
              <a:spcBef>
                <a:spcPts val="1200"/>
              </a:spcBef>
            </a:pPr>
            <a:r>
              <a:rPr lang="en-US" sz="2400" dirty="0"/>
              <a:t>Newton-Raphson formulations includes:</a:t>
            </a:r>
          </a:p>
          <a:p>
            <a:pPr lvl="1">
              <a:spcBef>
                <a:spcPts val="1200"/>
              </a:spcBef>
            </a:pPr>
            <a:r>
              <a:rPr lang="en-US" sz="2000" dirty="0"/>
              <a:t>Solution using a modified form of Newton-Raphson method. </a:t>
            </a:r>
          </a:p>
          <a:p>
            <a:pPr lvl="1">
              <a:spcBef>
                <a:spcPts val="1200"/>
              </a:spcBef>
            </a:pPr>
            <a:r>
              <a:rPr lang="en-US" sz="2000" dirty="0"/>
              <a:t>Upstream weighting of the horizontal conductance using a smoothed upstream saturation, which will result in “slightly” different results relative to default harmonic mean.</a:t>
            </a:r>
          </a:p>
          <a:p>
            <a:pPr lvl="1">
              <a:spcBef>
                <a:spcPts val="1200"/>
              </a:spcBef>
            </a:pPr>
            <a:r>
              <a:rPr lang="en-US" sz="2000" dirty="0"/>
              <a:t>All cells remain active and simulated heads can be below cell bottoms.</a:t>
            </a:r>
          </a:p>
          <a:p>
            <a:pPr lvl="1">
              <a:spcBef>
                <a:spcPts val="1200"/>
              </a:spcBef>
            </a:pPr>
            <a:r>
              <a:rPr lang="en-US" sz="2000" dirty="0"/>
              <a:t>Convergence may improve with Newton under-relaxation.</a:t>
            </a:r>
          </a:p>
          <a:p>
            <a:pPr>
              <a:spcBef>
                <a:spcPts val="1200"/>
              </a:spcBef>
            </a:pPr>
            <a:endParaRPr lang="en-US" sz="2400" dirty="0"/>
          </a:p>
        </p:txBody>
      </p:sp>
    </p:spTree>
    <p:extLst>
      <p:ext uri="{BB962C8B-B14F-4D97-AF65-F5344CB8AC3E}">
        <p14:creationId xmlns:p14="http://schemas.microsoft.com/office/powerpoint/2010/main" val="32035147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781AD0-8FDF-4042-B04A-5FB04F657313}"/>
              </a:ext>
            </a:extLst>
          </p:cNvPr>
          <p:cNvSpPr>
            <a:spLocks noGrp="1"/>
          </p:cNvSpPr>
          <p:nvPr>
            <p:ph type="title"/>
          </p:nvPr>
        </p:nvSpPr>
        <p:spPr/>
        <p:txBody>
          <a:bodyPr/>
          <a:lstStyle/>
          <a:p>
            <a:r>
              <a:rPr lang="en-US" dirty="0"/>
              <a:t>Summary – continued </a:t>
            </a:r>
          </a:p>
        </p:txBody>
      </p:sp>
      <p:sp>
        <p:nvSpPr>
          <p:cNvPr id="3" name="Content Placeholder 2">
            <a:extLst>
              <a:ext uri="{FF2B5EF4-FFF2-40B4-BE49-F238E27FC236}">
                <a16:creationId xmlns:a16="http://schemas.microsoft.com/office/drawing/2014/main" id="{5EA346F8-0CD5-964C-A68F-619D785E569E}"/>
              </a:ext>
            </a:extLst>
          </p:cNvPr>
          <p:cNvSpPr>
            <a:spLocks noGrp="1"/>
          </p:cNvSpPr>
          <p:nvPr>
            <p:ph idx="1"/>
          </p:nvPr>
        </p:nvSpPr>
        <p:spPr>
          <a:xfrm>
            <a:off x="457200" y="833378"/>
            <a:ext cx="8229600" cy="4290918"/>
          </a:xfrm>
        </p:spPr>
        <p:txBody>
          <a:bodyPr/>
          <a:lstStyle/>
          <a:p>
            <a:pPr>
              <a:spcBef>
                <a:spcPts val="600"/>
              </a:spcBef>
            </a:pPr>
            <a:r>
              <a:rPr lang="en-US" sz="2400" dirty="0"/>
              <a:t>Newton-Raphson formulation requires:</a:t>
            </a:r>
          </a:p>
          <a:p>
            <a:pPr lvl="1">
              <a:spcBef>
                <a:spcPts val="600"/>
              </a:spcBef>
            </a:pPr>
            <a:r>
              <a:rPr lang="en-US" sz="2000" dirty="0"/>
              <a:t>Use of asymmetric linear solver</a:t>
            </a:r>
          </a:p>
          <a:p>
            <a:pPr lvl="1">
              <a:spcBef>
                <a:spcPts val="600"/>
              </a:spcBef>
            </a:pPr>
            <a:r>
              <a:rPr lang="en-US" sz="2000" dirty="0"/>
              <a:t>Convergence may improve with</a:t>
            </a:r>
          </a:p>
          <a:p>
            <a:pPr lvl="2">
              <a:spcBef>
                <a:spcPts val="600"/>
              </a:spcBef>
            </a:pPr>
            <a:r>
              <a:rPr lang="en-US" sz="2000" dirty="0"/>
              <a:t>Under-relaxation</a:t>
            </a:r>
          </a:p>
          <a:p>
            <a:pPr lvl="2">
              <a:spcBef>
                <a:spcPts val="600"/>
              </a:spcBef>
            </a:pPr>
            <a:r>
              <a:rPr lang="en-US" sz="2000" dirty="0"/>
              <a:t>Backtracking</a:t>
            </a:r>
          </a:p>
          <a:p>
            <a:pPr lvl="2">
              <a:spcBef>
                <a:spcPts val="600"/>
              </a:spcBef>
            </a:pPr>
            <a:r>
              <a:rPr lang="en-US" sz="2000" dirty="0"/>
              <a:t>Additional preconditioner levels</a:t>
            </a:r>
          </a:p>
          <a:p>
            <a:pPr lvl="2">
              <a:spcBef>
                <a:spcPts val="600"/>
              </a:spcBef>
            </a:pPr>
            <a:r>
              <a:rPr lang="en-US" sz="2000" dirty="0"/>
              <a:t>Preconditioner drop tolerance &gt; 0</a:t>
            </a:r>
          </a:p>
          <a:p>
            <a:pPr lvl="1">
              <a:spcBef>
                <a:spcPts val="600"/>
              </a:spcBef>
            </a:pPr>
            <a:r>
              <a:rPr lang="en-US" sz="2000" dirty="0"/>
              <a:t>Convergence may improve for steady-state stress periods with pseudo-transient continuation</a:t>
            </a:r>
          </a:p>
          <a:p>
            <a:pPr lvl="2">
              <a:spcBef>
                <a:spcPts val="600"/>
              </a:spcBef>
            </a:pPr>
            <a:r>
              <a:rPr lang="en-US" sz="2000" dirty="0"/>
              <a:t>Can be disabled</a:t>
            </a:r>
          </a:p>
          <a:p>
            <a:pPr>
              <a:spcBef>
                <a:spcPts val="600"/>
              </a:spcBef>
            </a:pPr>
            <a:endParaRPr lang="en-US" sz="2400" dirty="0"/>
          </a:p>
        </p:txBody>
      </p:sp>
    </p:spTree>
    <p:extLst>
      <p:ext uri="{BB962C8B-B14F-4D97-AF65-F5344CB8AC3E}">
        <p14:creationId xmlns:p14="http://schemas.microsoft.com/office/powerpoint/2010/main" val="18545592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Wetting/Drying Nonlinearities</a:t>
            </a:r>
          </a:p>
        </p:txBody>
      </p:sp>
      <p:sp>
        <p:nvSpPr>
          <p:cNvPr id="3" name="Content Placeholder 2"/>
          <p:cNvSpPr>
            <a:spLocks noGrp="1"/>
          </p:cNvSpPr>
          <p:nvPr>
            <p:ph idx="1"/>
          </p:nvPr>
        </p:nvSpPr>
        <p:spPr>
          <a:xfrm>
            <a:off x="457201" y="943869"/>
            <a:ext cx="8226425" cy="3716363"/>
          </a:xfrm>
        </p:spPr>
        <p:txBody>
          <a:bodyPr/>
          <a:lstStyle/>
          <a:p>
            <a:pPr marL="0" indent="0">
              <a:buNone/>
              <a:defRPr/>
            </a:pPr>
            <a:r>
              <a:rPr lang="en-US" u="sng" dirty="0"/>
              <a:t>Standard Formulation</a:t>
            </a:r>
            <a:r>
              <a:rPr lang="en-US" dirty="0"/>
              <a:t> approach: </a:t>
            </a:r>
          </a:p>
          <a:p>
            <a:pPr marL="350044" indent="0">
              <a:buNone/>
              <a:defRPr/>
            </a:pPr>
            <a:r>
              <a:rPr lang="en-US" dirty="0"/>
              <a:t>Dry cells are inactivated. This creates discontinuities and oscillations. Furthermore, wetting/drying results in varying stresses (for example, wells disappear from dry cells).</a:t>
            </a:r>
          </a:p>
          <a:p>
            <a:pPr marL="0" indent="0">
              <a:spcBef>
                <a:spcPts val="1818"/>
              </a:spcBef>
              <a:buNone/>
              <a:defRPr/>
            </a:pPr>
            <a:r>
              <a:rPr lang="en-US" u="sng" dirty="0"/>
              <a:t>Newton-Raphson Formulation</a:t>
            </a:r>
            <a:r>
              <a:rPr lang="en-US" dirty="0"/>
              <a:t> approach: </a:t>
            </a:r>
            <a:endParaRPr lang="en-US" sz="1800" dirty="0"/>
          </a:p>
          <a:p>
            <a:pPr marL="350044" indent="-350044">
              <a:buNone/>
              <a:defRPr/>
            </a:pPr>
            <a:r>
              <a:rPr lang="en-US" sz="1800" dirty="0"/>
              <a:t>	</a:t>
            </a:r>
            <a:r>
              <a:rPr lang="en-US" sz="2100" dirty="0"/>
              <a:t>Keep all cells active even when the head in a cell is below the bottom of the cell</a:t>
            </a:r>
            <a:endParaRPr lang="en-US" dirty="0"/>
          </a:p>
        </p:txBody>
      </p:sp>
    </p:spTree>
    <p:extLst>
      <p:ext uri="{BB962C8B-B14F-4D97-AF65-F5344CB8AC3E}">
        <p14:creationId xmlns:p14="http://schemas.microsoft.com/office/powerpoint/2010/main" val="13789292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Newton-Raphson method</a:t>
            </a:r>
          </a:p>
        </p:txBody>
      </p:sp>
      <p:grpSp>
        <p:nvGrpSpPr>
          <p:cNvPr id="16" name="Group 15">
            <a:extLst>
              <a:ext uri="{FF2B5EF4-FFF2-40B4-BE49-F238E27FC236}">
                <a16:creationId xmlns:a16="http://schemas.microsoft.com/office/drawing/2014/main" id="{584562B5-C5E2-9040-9BE3-E116478E9BFC}"/>
              </a:ext>
            </a:extLst>
          </p:cNvPr>
          <p:cNvGrpSpPr/>
          <p:nvPr/>
        </p:nvGrpSpPr>
        <p:grpSpPr>
          <a:xfrm>
            <a:off x="3028950" y="2717987"/>
            <a:ext cx="2971800" cy="1709657"/>
            <a:chOff x="2514600" y="4533036"/>
            <a:chExt cx="3962400" cy="2279542"/>
          </a:xfrm>
        </p:grpSpPr>
        <p:pic>
          <p:nvPicPr>
            <p:cNvPr id="10" name="Picture 9">
              <a:extLst>
                <a:ext uri="{FF2B5EF4-FFF2-40B4-BE49-F238E27FC236}">
                  <a16:creationId xmlns:a16="http://schemas.microsoft.com/office/drawing/2014/main" id="{CED6034B-5EA5-8F45-9C5D-42865E38046E}"/>
                </a:ext>
              </a:extLst>
            </p:cNvPr>
            <p:cNvPicPr>
              <a:picLocks noChangeAspect="1"/>
            </p:cNvPicPr>
            <p:nvPr/>
          </p:nvPicPr>
          <p:blipFill>
            <a:blip r:embed="rId3"/>
            <a:stretch>
              <a:fillRect/>
            </a:stretch>
          </p:blipFill>
          <p:spPr>
            <a:xfrm>
              <a:off x="2590800" y="4533036"/>
              <a:ext cx="3467100" cy="2020164"/>
            </a:xfrm>
            <a:prstGeom prst="rect">
              <a:avLst/>
            </a:prstGeom>
          </p:spPr>
        </p:pic>
        <p:sp>
          <p:nvSpPr>
            <p:cNvPr id="11" name="TextBox 10">
              <a:extLst>
                <a:ext uri="{FF2B5EF4-FFF2-40B4-BE49-F238E27FC236}">
                  <a16:creationId xmlns:a16="http://schemas.microsoft.com/office/drawing/2014/main" id="{ACBA52FA-64CD-A644-96D1-35E8FEEC0501}"/>
                </a:ext>
              </a:extLst>
            </p:cNvPr>
            <p:cNvSpPr txBox="1"/>
            <p:nvPr/>
          </p:nvSpPr>
          <p:spPr>
            <a:xfrm>
              <a:off x="2514600" y="6535579"/>
              <a:ext cx="3962400" cy="276999"/>
            </a:xfrm>
            <a:prstGeom prst="rect">
              <a:avLst/>
            </a:prstGeom>
            <a:noFill/>
          </p:spPr>
          <p:txBody>
            <a:bodyPr wrap="square" rtlCol="0">
              <a:spAutoFit/>
            </a:bodyPr>
            <a:lstStyle/>
            <a:p>
              <a:r>
                <a:rPr lang="en-US" sz="750" dirty="0">
                  <a:solidFill>
                    <a:srgbClr val="FFFF00"/>
                  </a:solidFill>
                  <a:hlinkClick r:id="rId4">
                    <a:extLst>
                      <a:ext uri="{A12FA001-AC4F-418D-AE19-62706E023703}">
                        <ahyp:hlinkClr xmlns:ahyp="http://schemas.microsoft.com/office/drawing/2018/hyperlinkcolor" val="tx"/>
                      </a:ext>
                    </a:extLst>
                  </a:hlinkClick>
                </a:rPr>
                <a:t>http://tutorial.math.lamar.edu/Classes/CalcI/NewtonsMethod.aspx</a:t>
              </a:r>
              <a:endParaRPr lang="en-US" sz="750" dirty="0">
                <a:solidFill>
                  <a:srgbClr val="FFFF00"/>
                </a:solidFill>
              </a:endParaRPr>
            </a:p>
          </p:txBody>
        </p:sp>
      </p:grpSp>
      <p:grpSp>
        <p:nvGrpSpPr>
          <p:cNvPr id="23" name="Group 22">
            <a:extLst>
              <a:ext uri="{FF2B5EF4-FFF2-40B4-BE49-F238E27FC236}">
                <a16:creationId xmlns:a16="http://schemas.microsoft.com/office/drawing/2014/main" id="{DB0EC866-E64A-2848-BCC2-ED62B237FE13}"/>
              </a:ext>
            </a:extLst>
          </p:cNvPr>
          <p:cNvGrpSpPr/>
          <p:nvPr/>
        </p:nvGrpSpPr>
        <p:grpSpPr>
          <a:xfrm>
            <a:off x="1364798" y="1032709"/>
            <a:ext cx="5185681" cy="1628775"/>
            <a:chOff x="96159" y="1066800"/>
            <a:chExt cx="6914241" cy="2171700"/>
          </a:xfrm>
        </p:grpSpPr>
        <p:pic>
          <p:nvPicPr>
            <p:cNvPr id="20" name="Picture 19">
              <a:extLst>
                <a:ext uri="{FF2B5EF4-FFF2-40B4-BE49-F238E27FC236}">
                  <a16:creationId xmlns:a16="http://schemas.microsoft.com/office/drawing/2014/main" id="{E67543A8-79E3-D340-82E8-7AB553A22610}"/>
                </a:ext>
              </a:extLst>
            </p:cNvPr>
            <p:cNvPicPr>
              <a:picLocks noChangeAspect="1"/>
            </p:cNvPicPr>
            <p:nvPr/>
          </p:nvPicPr>
          <p:blipFill>
            <a:blip r:embed="rId5"/>
            <a:stretch>
              <a:fillRect/>
            </a:stretch>
          </p:blipFill>
          <p:spPr>
            <a:xfrm>
              <a:off x="3784600" y="1066800"/>
              <a:ext cx="3225800" cy="2171700"/>
            </a:xfrm>
            <a:prstGeom prst="rect">
              <a:avLst/>
            </a:prstGeom>
          </p:spPr>
        </p:pic>
        <p:sp>
          <p:nvSpPr>
            <p:cNvPr id="14341" name="Shape 249"/>
            <p:cNvSpPr txBox="1">
              <a:spLocks noChangeArrowheads="1"/>
            </p:cNvSpPr>
            <p:nvPr/>
          </p:nvSpPr>
          <p:spPr bwMode="auto">
            <a:xfrm>
              <a:off x="1010559" y="1693863"/>
              <a:ext cx="2819400" cy="4778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68569" tIns="34275" rIns="68569" bIns="34275"/>
            <a:lstStyle>
              <a:lvl1pPr>
                <a:defRPr sz="4000">
                  <a:solidFill>
                    <a:schemeClr val="tx1"/>
                  </a:solidFill>
                  <a:latin typeface="Arial" charset="0"/>
                  <a:ea typeface="ＭＳ Ｐゴシック" charset="0"/>
                  <a:cs typeface="ＭＳ Ｐゴシック" charset="0"/>
                </a:defRPr>
              </a:lvl1pPr>
              <a:lvl2pPr marL="742950" indent="-285750">
                <a:defRPr sz="4000">
                  <a:solidFill>
                    <a:schemeClr val="tx1"/>
                  </a:solidFill>
                  <a:latin typeface="Arial" charset="0"/>
                  <a:ea typeface="ＭＳ Ｐゴシック" charset="0"/>
                </a:defRPr>
              </a:lvl2pPr>
              <a:lvl3pPr marL="1143000" indent="-228600">
                <a:defRPr sz="4000">
                  <a:solidFill>
                    <a:schemeClr val="tx1"/>
                  </a:solidFill>
                  <a:latin typeface="Arial" charset="0"/>
                  <a:ea typeface="ＭＳ Ｐゴシック" charset="0"/>
                </a:defRPr>
              </a:lvl3pPr>
              <a:lvl4pPr marL="1600200" indent="-228600">
                <a:defRPr sz="4000">
                  <a:solidFill>
                    <a:schemeClr val="tx1"/>
                  </a:solidFill>
                  <a:latin typeface="Arial" charset="0"/>
                  <a:ea typeface="ＭＳ Ｐゴシック" charset="0"/>
                </a:defRPr>
              </a:lvl4pPr>
              <a:lvl5pPr marL="2057400" indent="-228600">
                <a:defRPr sz="4000">
                  <a:solidFill>
                    <a:schemeClr val="tx1"/>
                  </a:solidFill>
                  <a:latin typeface="Arial" charset="0"/>
                  <a:ea typeface="ＭＳ Ｐゴシック" charset="0"/>
                </a:defRPr>
              </a:lvl5pPr>
              <a:lvl6pPr marL="2514600" indent="-228600" eaLnBrk="0" fontAlgn="base" hangingPunct="0">
                <a:spcBef>
                  <a:spcPct val="0"/>
                </a:spcBef>
                <a:spcAft>
                  <a:spcPct val="0"/>
                </a:spcAft>
                <a:defRPr sz="4000">
                  <a:solidFill>
                    <a:schemeClr val="tx1"/>
                  </a:solidFill>
                  <a:latin typeface="Arial" charset="0"/>
                  <a:ea typeface="ＭＳ Ｐゴシック" charset="0"/>
                </a:defRPr>
              </a:lvl6pPr>
              <a:lvl7pPr marL="2971800" indent="-228600" eaLnBrk="0" fontAlgn="base" hangingPunct="0">
                <a:spcBef>
                  <a:spcPct val="0"/>
                </a:spcBef>
                <a:spcAft>
                  <a:spcPct val="0"/>
                </a:spcAft>
                <a:defRPr sz="4000">
                  <a:solidFill>
                    <a:schemeClr val="tx1"/>
                  </a:solidFill>
                  <a:latin typeface="Arial" charset="0"/>
                  <a:ea typeface="ＭＳ Ｐゴシック" charset="0"/>
                </a:defRPr>
              </a:lvl7pPr>
              <a:lvl8pPr marL="3429000" indent="-228600" eaLnBrk="0" fontAlgn="base" hangingPunct="0">
                <a:spcBef>
                  <a:spcPct val="0"/>
                </a:spcBef>
                <a:spcAft>
                  <a:spcPct val="0"/>
                </a:spcAft>
                <a:defRPr sz="4000">
                  <a:solidFill>
                    <a:schemeClr val="tx1"/>
                  </a:solidFill>
                  <a:latin typeface="Arial" charset="0"/>
                  <a:ea typeface="ＭＳ Ｐゴシック" charset="0"/>
                </a:defRPr>
              </a:lvl8pPr>
              <a:lvl9pPr marL="3886200" indent="-228600" eaLnBrk="0" fontAlgn="base" hangingPunct="0">
                <a:spcBef>
                  <a:spcPct val="0"/>
                </a:spcBef>
                <a:spcAft>
                  <a:spcPct val="0"/>
                </a:spcAft>
                <a:defRPr sz="4000">
                  <a:solidFill>
                    <a:schemeClr val="tx1"/>
                  </a:solidFill>
                  <a:latin typeface="Arial" charset="0"/>
                  <a:ea typeface="ＭＳ Ｐゴシック" charset="0"/>
                </a:defRPr>
              </a:lvl9pPr>
            </a:lstStyle>
            <a:p>
              <a:pPr algn="r">
                <a:buSzPct val="25000"/>
              </a:pPr>
              <a:r>
                <a:rPr lang="en-US" sz="1875" i="1" dirty="0">
                  <a:solidFill>
                    <a:srgbClr val="FFFF00"/>
                  </a:solidFill>
                  <a:latin typeface="Times New Roman" charset="0"/>
                  <a:ea typeface="MS PGothic" charset="0"/>
                  <a:cs typeface="MS PGothic" charset="0"/>
                  <a:sym typeface="Times New Roman" charset="0"/>
                </a:rPr>
                <a:t>Newton-Raphson:</a:t>
              </a:r>
            </a:p>
          </p:txBody>
        </p:sp>
        <p:sp>
          <p:nvSpPr>
            <p:cNvPr id="14342" name="Shape 250"/>
            <p:cNvSpPr txBox="1">
              <a:spLocks noChangeArrowheads="1"/>
            </p:cNvSpPr>
            <p:nvPr/>
          </p:nvSpPr>
          <p:spPr bwMode="auto">
            <a:xfrm>
              <a:off x="96159" y="1079500"/>
              <a:ext cx="3733800" cy="4778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68569" tIns="34275" rIns="68569" bIns="34275"/>
            <a:lstStyle>
              <a:lvl1pPr>
                <a:defRPr sz="4000">
                  <a:solidFill>
                    <a:schemeClr val="tx1"/>
                  </a:solidFill>
                  <a:latin typeface="Arial" charset="0"/>
                  <a:ea typeface="ＭＳ Ｐゴシック" charset="0"/>
                  <a:cs typeface="ＭＳ Ｐゴシック" charset="0"/>
                </a:defRPr>
              </a:lvl1pPr>
              <a:lvl2pPr marL="742950" indent="-285750">
                <a:defRPr sz="4000">
                  <a:solidFill>
                    <a:schemeClr val="tx1"/>
                  </a:solidFill>
                  <a:latin typeface="Arial" charset="0"/>
                  <a:ea typeface="ＭＳ Ｐゴシック" charset="0"/>
                </a:defRPr>
              </a:lvl2pPr>
              <a:lvl3pPr marL="1143000" indent="-228600">
                <a:defRPr sz="4000">
                  <a:solidFill>
                    <a:schemeClr val="tx1"/>
                  </a:solidFill>
                  <a:latin typeface="Arial" charset="0"/>
                  <a:ea typeface="ＭＳ Ｐゴシック" charset="0"/>
                </a:defRPr>
              </a:lvl3pPr>
              <a:lvl4pPr marL="1600200" indent="-228600">
                <a:defRPr sz="4000">
                  <a:solidFill>
                    <a:schemeClr val="tx1"/>
                  </a:solidFill>
                  <a:latin typeface="Arial" charset="0"/>
                  <a:ea typeface="ＭＳ Ｐゴシック" charset="0"/>
                </a:defRPr>
              </a:lvl4pPr>
              <a:lvl5pPr marL="2057400" indent="-228600">
                <a:defRPr sz="4000">
                  <a:solidFill>
                    <a:schemeClr val="tx1"/>
                  </a:solidFill>
                  <a:latin typeface="Arial" charset="0"/>
                  <a:ea typeface="ＭＳ Ｐゴシック" charset="0"/>
                </a:defRPr>
              </a:lvl5pPr>
              <a:lvl6pPr marL="2514600" indent="-228600" eaLnBrk="0" fontAlgn="base" hangingPunct="0">
                <a:spcBef>
                  <a:spcPct val="0"/>
                </a:spcBef>
                <a:spcAft>
                  <a:spcPct val="0"/>
                </a:spcAft>
                <a:defRPr sz="4000">
                  <a:solidFill>
                    <a:schemeClr val="tx1"/>
                  </a:solidFill>
                  <a:latin typeface="Arial" charset="0"/>
                  <a:ea typeface="ＭＳ Ｐゴシック" charset="0"/>
                </a:defRPr>
              </a:lvl6pPr>
              <a:lvl7pPr marL="2971800" indent="-228600" eaLnBrk="0" fontAlgn="base" hangingPunct="0">
                <a:spcBef>
                  <a:spcPct val="0"/>
                </a:spcBef>
                <a:spcAft>
                  <a:spcPct val="0"/>
                </a:spcAft>
                <a:defRPr sz="4000">
                  <a:solidFill>
                    <a:schemeClr val="tx1"/>
                  </a:solidFill>
                  <a:latin typeface="Arial" charset="0"/>
                  <a:ea typeface="ＭＳ Ｐゴシック" charset="0"/>
                </a:defRPr>
              </a:lvl7pPr>
              <a:lvl8pPr marL="3429000" indent="-228600" eaLnBrk="0" fontAlgn="base" hangingPunct="0">
                <a:spcBef>
                  <a:spcPct val="0"/>
                </a:spcBef>
                <a:spcAft>
                  <a:spcPct val="0"/>
                </a:spcAft>
                <a:defRPr sz="4000">
                  <a:solidFill>
                    <a:schemeClr val="tx1"/>
                  </a:solidFill>
                  <a:latin typeface="Arial" charset="0"/>
                  <a:ea typeface="ＭＳ Ｐゴシック" charset="0"/>
                </a:defRPr>
              </a:lvl8pPr>
              <a:lvl9pPr marL="3886200" indent="-228600" eaLnBrk="0" fontAlgn="base" hangingPunct="0">
                <a:spcBef>
                  <a:spcPct val="0"/>
                </a:spcBef>
                <a:spcAft>
                  <a:spcPct val="0"/>
                </a:spcAft>
                <a:defRPr sz="4000">
                  <a:solidFill>
                    <a:schemeClr val="tx1"/>
                  </a:solidFill>
                  <a:latin typeface="Arial" charset="0"/>
                  <a:ea typeface="ＭＳ Ｐゴシック" charset="0"/>
                </a:defRPr>
              </a:lvl9pPr>
            </a:lstStyle>
            <a:p>
              <a:pPr algn="r">
                <a:buSzPct val="25000"/>
              </a:pPr>
              <a:r>
                <a:rPr lang="en-US" sz="1875" i="1" dirty="0">
                  <a:solidFill>
                    <a:srgbClr val="FFFF00"/>
                  </a:solidFill>
                  <a:latin typeface="Times New Roman" charset="0"/>
                  <a:ea typeface="MS PGothic" charset="0"/>
                  <a:cs typeface="MS PGothic" charset="0"/>
                  <a:sym typeface="Times New Roman" charset="0"/>
                </a:rPr>
                <a:t>Standard Formulation:</a:t>
              </a:r>
            </a:p>
          </p:txBody>
        </p:sp>
        <p:sp>
          <p:nvSpPr>
            <p:cNvPr id="14" name="Shape 249">
              <a:extLst>
                <a:ext uri="{FF2B5EF4-FFF2-40B4-BE49-F238E27FC236}">
                  <a16:creationId xmlns:a16="http://schemas.microsoft.com/office/drawing/2014/main" id="{103B184B-7594-8E49-B28B-FB7B29C5BACA}"/>
                </a:ext>
              </a:extLst>
            </p:cNvPr>
            <p:cNvSpPr txBox="1">
              <a:spLocks noChangeArrowheads="1"/>
            </p:cNvSpPr>
            <p:nvPr/>
          </p:nvSpPr>
          <p:spPr bwMode="auto">
            <a:xfrm>
              <a:off x="1010559" y="2595710"/>
              <a:ext cx="2819400" cy="52562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68569" tIns="34275" rIns="68569" bIns="34275"/>
            <a:lstStyle>
              <a:lvl1pPr>
                <a:defRPr sz="4000">
                  <a:solidFill>
                    <a:schemeClr val="tx1"/>
                  </a:solidFill>
                  <a:latin typeface="Arial" charset="0"/>
                  <a:ea typeface="ＭＳ Ｐゴシック" charset="0"/>
                  <a:cs typeface="ＭＳ Ｐゴシック" charset="0"/>
                </a:defRPr>
              </a:lvl1pPr>
              <a:lvl2pPr marL="742950" indent="-285750">
                <a:defRPr sz="4000">
                  <a:solidFill>
                    <a:schemeClr val="tx1"/>
                  </a:solidFill>
                  <a:latin typeface="Arial" charset="0"/>
                  <a:ea typeface="ＭＳ Ｐゴシック" charset="0"/>
                </a:defRPr>
              </a:lvl2pPr>
              <a:lvl3pPr marL="1143000" indent="-228600">
                <a:defRPr sz="4000">
                  <a:solidFill>
                    <a:schemeClr val="tx1"/>
                  </a:solidFill>
                  <a:latin typeface="Arial" charset="0"/>
                  <a:ea typeface="ＭＳ Ｐゴシック" charset="0"/>
                </a:defRPr>
              </a:lvl3pPr>
              <a:lvl4pPr marL="1600200" indent="-228600">
                <a:defRPr sz="4000">
                  <a:solidFill>
                    <a:schemeClr val="tx1"/>
                  </a:solidFill>
                  <a:latin typeface="Arial" charset="0"/>
                  <a:ea typeface="ＭＳ Ｐゴシック" charset="0"/>
                </a:defRPr>
              </a:lvl4pPr>
              <a:lvl5pPr marL="2057400" indent="-228600">
                <a:defRPr sz="4000">
                  <a:solidFill>
                    <a:schemeClr val="tx1"/>
                  </a:solidFill>
                  <a:latin typeface="Arial" charset="0"/>
                  <a:ea typeface="ＭＳ Ｐゴシック" charset="0"/>
                </a:defRPr>
              </a:lvl5pPr>
              <a:lvl6pPr marL="2514600" indent="-228600" eaLnBrk="0" fontAlgn="base" hangingPunct="0">
                <a:spcBef>
                  <a:spcPct val="0"/>
                </a:spcBef>
                <a:spcAft>
                  <a:spcPct val="0"/>
                </a:spcAft>
                <a:defRPr sz="4000">
                  <a:solidFill>
                    <a:schemeClr val="tx1"/>
                  </a:solidFill>
                  <a:latin typeface="Arial" charset="0"/>
                  <a:ea typeface="ＭＳ Ｐゴシック" charset="0"/>
                </a:defRPr>
              </a:lvl6pPr>
              <a:lvl7pPr marL="2971800" indent="-228600" eaLnBrk="0" fontAlgn="base" hangingPunct="0">
                <a:spcBef>
                  <a:spcPct val="0"/>
                </a:spcBef>
                <a:spcAft>
                  <a:spcPct val="0"/>
                </a:spcAft>
                <a:defRPr sz="4000">
                  <a:solidFill>
                    <a:schemeClr val="tx1"/>
                  </a:solidFill>
                  <a:latin typeface="Arial" charset="0"/>
                  <a:ea typeface="ＭＳ Ｐゴシック" charset="0"/>
                </a:defRPr>
              </a:lvl7pPr>
              <a:lvl8pPr marL="3429000" indent="-228600" eaLnBrk="0" fontAlgn="base" hangingPunct="0">
                <a:spcBef>
                  <a:spcPct val="0"/>
                </a:spcBef>
                <a:spcAft>
                  <a:spcPct val="0"/>
                </a:spcAft>
                <a:defRPr sz="4000">
                  <a:solidFill>
                    <a:schemeClr val="tx1"/>
                  </a:solidFill>
                  <a:latin typeface="Arial" charset="0"/>
                  <a:ea typeface="ＭＳ Ｐゴシック" charset="0"/>
                </a:defRPr>
              </a:lvl8pPr>
              <a:lvl9pPr marL="3886200" indent="-228600" eaLnBrk="0" fontAlgn="base" hangingPunct="0">
                <a:spcBef>
                  <a:spcPct val="0"/>
                </a:spcBef>
                <a:spcAft>
                  <a:spcPct val="0"/>
                </a:spcAft>
                <a:defRPr sz="4000">
                  <a:solidFill>
                    <a:schemeClr val="tx1"/>
                  </a:solidFill>
                  <a:latin typeface="Arial" charset="0"/>
                  <a:ea typeface="ＭＳ Ｐゴシック" charset="0"/>
                </a:defRPr>
              </a:lvl9pPr>
            </a:lstStyle>
            <a:p>
              <a:pPr algn="r">
                <a:buSzPct val="25000"/>
              </a:pPr>
              <a:r>
                <a:rPr lang="en-US" sz="1875" i="1" dirty="0">
                  <a:solidFill>
                    <a:srgbClr val="FFFF00"/>
                  </a:solidFill>
                  <a:latin typeface="Times New Roman" charset="0"/>
                  <a:ea typeface="MS PGothic" charset="0"/>
                  <a:cs typeface="MS PGothic" charset="0"/>
                  <a:sym typeface="Times New Roman" charset="0"/>
                </a:rPr>
                <a:t>Jacobian:</a:t>
              </a:r>
            </a:p>
          </p:txBody>
        </p:sp>
      </p:grpSp>
      <p:grpSp>
        <p:nvGrpSpPr>
          <p:cNvPr id="24" name="Group 23">
            <a:extLst>
              <a:ext uri="{FF2B5EF4-FFF2-40B4-BE49-F238E27FC236}">
                <a16:creationId xmlns:a16="http://schemas.microsoft.com/office/drawing/2014/main" id="{436752C9-BF20-C34C-B951-DE0C5CF5C05C}"/>
              </a:ext>
            </a:extLst>
          </p:cNvPr>
          <p:cNvGrpSpPr/>
          <p:nvPr/>
        </p:nvGrpSpPr>
        <p:grpSpPr>
          <a:xfrm>
            <a:off x="1364798" y="4453248"/>
            <a:ext cx="6414405" cy="358379"/>
            <a:chOff x="96160" y="5541962"/>
            <a:chExt cx="8552540" cy="477838"/>
          </a:xfrm>
        </p:grpSpPr>
        <p:pic>
          <p:nvPicPr>
            <p:cNvPr id="21" name="Picture 20">
              <a:extLst>
                <a:ext uri="{FF2B5EF4-FFF2-40B4-BE49-F238E27FC236}">
                  <a16:creationId xmlns:a16="http://schemas.microsoft.com/office/drawing/2014/main" id="{472E00DE-6D7C-9B48-BE2E-DCC0E8F7B75D}"/>
                </a:ext>
              </a:extLst>
            </p:cNvPr>
            <p:cNvPicPr>
              <a:picLocks noChangeAspect="1"/>
            </p:cNvPicPr>
            <p:nvPr/>
          </p:nvPicPr>
          <p:blipFill>
            <a:blip r:embed="rId6"/>
            <a:stretch>
              <a:fillRect/>
            </a:stretch>
          </p:blipFill>
          <p:spPr>
            <a:xfrm>
              <a:off x="3784600" y="5551078"/>
              <a:ext cx="4864100" cy="393700"/>
            </a:xfrm>
            <a:prstGeom prst="rect">
              <a:avLst/>
            </a:prstGeom>
          </p:spPr>
        </p:pic>
        <p:sp>
          <p:nvSpPr>
            <p:cNvPr id="14344" name="Shape 252"/>
            <p:cNvSpPr txBox="1">
              <a:spLocks noChangeArrowheads="1"/>
            </p:cNvSpPr>
            <p:nvPr/>
          </p:nvSpPr>
          <p:spPr bwMode="auto">
            <a:xfrm>
              <a:off x="96160" y="5541962"/>
              <a:ext cx="3733799" cy="4778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68569" tIns="34275" rIns="68569" bIns="34275" anchor="ctr"/>
            <a:lstStyle>
              <a:lvl1pPr>
                <a:defRPr sz="4000">
                  <a:solidFill>
                    <a:schemeClr val="tx1"/>
                  </a:solidFill>
                  <a:latin typeface="Arial" charset="0"/>
                  <a:ea typeface="ＭＳ Ｐゴシック" charset="0"/>
                  <a:cs typeface="ＭＳ Ｐゴシック" charset="0"/>
                </a:defRPr>
              </a:lvl1pPr>
              <a:lvl2pPr marL="742950" indent="-285750">
                <a:defRPr sz="4000">
                  <a:solidFill>
                    <a:schemeClr val="tx1"/>
                  </a:solidFill>
                  <a:latin typeface="Arial" charset="0"/>
                  <a:ea typeface="ＭＳ Ｐゴシック" charset="0"/>
                </a:defRPr>
              </a:lvl2pPr>
              <a:lvl3pPr marL="1143000" indent="-228600">
                <a:defRPr sz="4000">
                  <a:solidFill>
                    <a:schemeClr val="tx1"/>
                  </a:solidFill>
                  <a:latin typeface="Arial" charset="0"/>
                  <a:ea typeface="ＭＳ Ｐゴシック" charset="0"/>
                </a:defRPr>
              </a:lvl3pPr>
              <a:lvl4pPr marL="1600200" indent="-228600">
                <a:defRPr sz="4000">
                  <a:solidFill>
                    <a:schemeClr val="tx1"/>
                  </a:solidFill>
                  <a:latin typeface="Arial" charset="0"/>
                  <a:ea typeface="ＭＳ Ｐゴシック" charset="0"/>
                </a:defRPr>
              </a:lvl4pPr>
              <a:lvl5pPr marL="2057400" indent="-228600">
                <a:defRPr sz="4000">
                  <a:solidFill>
                    <a:schemeClr val="tx1"/>
                  </a:solidFill>
                  <a:latin typeface="Arial" charset="0"/>
                  <a:ea typeface="ＭＳ Ｐゴシック" charset="0"/>
                </a:defRPr>
              </a:lvl5pPr>
              <a:lvl6pPr marL="2514600" indent="-228600" eaLnBrk="0" fontAlgn="base" hangingPunct="0">
                <a:spcBef>
                  <a:spcPct val="0"/>
                </a:spcBef>
                <a:spcAft>
                  <a:spcPct val="0"/>
                </a:spcAft>
                <a:defRPr sz="4000">
                  <a:solidFill>
                    <a:schemeClr val="tx1"/>
                  </a:solidFill>
                  <a:latin typeface="Arial" charset="0"/>
                  <a:ea typeface="ＭＳ Ｐゴシック" charset="0"/>
                </a:defRPr>
              </a:lvl6pPr>
              <a:lvl7pPr marL="2971800" indent="-228600" eaLnBrk="0" fontAlgn="base" hangingPunct="0">
                <a:spcBef>
                  <a:spcPct val="0"/>
                </a:spcBef>
                <a:spcAft>
                  <a:spcPct val="0"/>
                </a:spcAft>
                <a:defRPr sz="4000">
                  <a:solidFill>
                    <a:schemeClr val="tx1"/>
                  </a:solidFill>
                  <a:latin typeface="Arial" charset="0"/>
                  <a:ea typeface="ＭＳ Ｐゴシック" charset="0"/>
                </a:defRPr>
              </a:lvl7pPr>
              <a:lvl8pPr marL="3429000" indent="-228600" eaLnBrk="0" fontAlgn="base" hangingPunct="0">
                <a:spcBef>
                  <a:spcPct val="0"/>
                </a:spcBef>
                <a:spcAft>
                  <a:spcPct val="0"/>
                </a:spcAft>
                <a:defRPr sz="4000">
                  <a:solidFill>
                    <a:schemeClr val="tx1"/>
                  </a:solidFill>
                  <a:latin typeface="Arial" charset="0"/>
                  <a:ea typeface="ＭＳ Ｐゴシック" charset="0"/>
                </a:defRPr>
              </a:lvl8pPr>
              <a:lvl9pPr marL="3886200" indent="-228600" eaLnBrk="0" fontAlgn="base" hangingPunct="0">
                <a:spcBef>
                  <a:spcPct val="0"/>
                </a:spcBef>
                <a:spcAft>
                  <a:spcPct val="0"/>
                </a:spcAft>
                <a:defRPr sz="4000">
                  <a:solidFill>
                    <a:schemeClr val="tx1"/>
                  </a:solidFill>
                  <a:latin typeface="Arial" charset="0"/>
                  <a:ea typeface="ＭＳ Ｐゴシック" charset="0"/>
                </a:defRPr>
              </a:lvl9pPr>
            </a:lstStyle>
            <a:p>
              <a:pPr algn="r">
                <a:buSzPct val="25000"/>
              </a:pPr>
              <a:r>
                <a:rPr lang="en-US" sz="1875" i="1" dirty="0">
                  <a:solidFill>
                    <a:srgbClr val="FFFF00"/>
                  </a:solidFill>
                  <a:latin typeface="Times New Roman" charset="0"/>
                  <a:ea typeface="MS PGothic" charset="0"/>
                  <a:cs typeface="MS PGothic" charset="0"/>
                  <a:sym typeface="Times New Roman" charset="0"/>
                </a:rPr>
                <a:t>Modified Newton-Raphson:</a:t>
              </a:r>
            </a:p>
          </p:txBody>
        </p:sp>
      </p:grpSp>
    </p:spTree>
    <p:extLst>
      <p:ext uri="{BB962C8B-B14F-4D97-AF65-F5344CB8AC3E}">
        <p14:creationId xmlns:p14="http://schemas.microsoft.com/office/powerpoint/2010/main" val="23728487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Standard Formulation</a:t>
            </a:r>
          </a:p>
        </p:txBody>
      </p:sp>
      <p:sp>
        <p:nvSpPr>
          <p:cNvPr id="10244" name="Shape 316"/>
          <p:cNvSpPr txBox="1">
            <a:spLocks noChangeArrowheads="1"/>
          </p:cNvSpPr>
          <p:nvPr/>
        </p:nvSpPr>
        <p:spPr bwMode="auto">
          <a:xfrm>
            <a:off x="1371600" y="3767889"/>
            <a:ext cx="6457950" cy="93464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68569" tIns="34275" rIns="68569" bIns="34275"/>
          <a:lstStyle>
            <a:lvl1pPr>
              <a:defRPr sz="4000">
                <a:solidFill>
                  <a:schemeClr val="tx1"/>
                </a:solidFill>
                <a:latin typeface="Arial" charset="0"/>
                <a:ea typeface="ＭＳ Ｐゴシック" charset="0"/>
                <a:cs typeface="ＭＳ Ｐゴシック" charset="0"/>
              </a:defRPr>
            </a:lvl1pPr>
            <a:lvl2pPr marL="742950" indent="-285750">
              <a:defRPr sz="4000">
                <a:solidFill>
                  <a:schemeClr val="tx1"/>
                </a:solidFill>
                <a:latin typeface="Arial" charset="0"/>
                <a:ea typeface="ＭＳ Ｐゴシック" charset="0"/>
              </a:defRPr>
            </a:lvl2pPr>
            <a:lvl3pPr marL="1143000" indent="-228600">
              <a:defRPr sz="4000">
                <a:solidFill>
                  <a:schemeClr val="tx1"/>
                </a:solidFill>
                <a:latin typeface="Arial" charset="0"/>
                <a:ea typeface="ＭＳ Ｐゴシック" charset="0"/>
              </a:defRPr>
            </a:lvl3pPr>
            <a:lvl4pPr marL="1600200" indent="-228600">
              <a:defRPr sz="4000">
                <a:solidFill>
                  <a:schemeClr val="tx1"/>
                </a:solidFill>
                <a:latin typeface="Arial" charset="0"/>
                <a:ea typeface="ＭＳ Ｐゴシック" charset="0"/>
              </a:defRPr>
            </a:lvl4pPr>
            <a:lvl5pPr marL="2057400" indent="-228600">
              <a:defRPr sz="4000">
                <a:solidFill>
                  <a:schemeClr val="tx1"/>
                </a:solidFill>
                <a:latin typeface="Arial" charset="0"/>
                <a:ea typeface="ＭＳ Ｐゴシック" charset="0"/>
              </a:defRPr>
            </a:lvl5pPr>
            <a:lvl6pPr marL="2514600" indent="-228600" eaLnBrk="0" fontAlgn="base" hangingPunct="0">
              <a:spcBef>
                <a:spcPct val="0"/>
              </a:spcBef>
              <a:spcAft>
                <a:spcPct val="0"/>
              </a:spcAft>
              <a:defRPr sz="4000">
                <a:solidFill>
                  <a:schemeClr val="tx1"/>
                </a:solidFill>
                <a:latin typeface="Arial" charset="0"/>
                <a:ea typeface="ＭＳ Ｐゴシック" charset="0"/>
              </a:defRPr>
            </a:lvl6pPr>
            <a:lvl7pPr marL="2971800" indent="-228600" eaLnBrk="0" fontAlgn="base" hangingPunct="0">
              <a:spcBef>
                <a:spcPct val="0"/>
              </a:spcBef>
              <a:spcAft>
                <a:spcPct val="0"/>
              </a:spcAft>
              <a:defRPr sz="4000">
                <a:solidFill>
                  <a:schemeClr val="tx1"/>
                </a:solidFill>
                <a:latin typeface="Arial" charset="0"/>
                <a:ea typeface="ＭＳ Ｐゴシック" charset="0"/>
              </a:defRPr>
            </a:lvl7pPr>
            <a:lvl8pPr marL="3429000" indent="-228600" eaLnBrk="0" fontAlgn="base" hangingPunct="0">
              <a:spcBef>
                <a:spcPct val="0"/>
              </a:spcBef>
              <a:spcAft>
                <a:spcPct val="0"/>
              </a:spcAft>
              <a:defRPr sz="4000">
                <a:solidFill>
                  <a:schemeClr val="tx1"/>
                </a:solidFill>
                <a:latin typeface="Arial" charset="0"/>
                <a:ea typeface="ＭＳ Ｐゴシック" charset="0"/>
              </a:defRPr>
            </a:lvl8pPr>
            <a:lvl9pPr marL="3886200" indent="-228600" eaLnBrk="0" fontAlgn="base" hangingPunct="0">
              <a:spcBef>
                <a:spcPct val="0"/>
              </a:spcBef>
              <a:spcAft>
                <a:spcPct val="0"/>
              </a:spcAft>
              <a:defRPr sz="4000">
                <a:solidFill>
                  <a:schemeClr val="tx1"/>
                </a:solidFill>
                <a:latin typeface="Arial" charset="0"/>
                <a:ea typeface="ＭＳ Ｐゴシック" charset="0"/>
              </a:defRPr>
            </a:lvl9pPr>
          </a:lstStyle>
          <a:p>
            <a:pPr>
              <a:buSzPct val="25000"/>
            </a:pPr>
            <a:r>
              <a:rPr lang="en-US" sz="1800" i="1" dirty="0">
                <a:solidFill>
                  <a:srgbClr val="FFFFFF"/>
                </a:solidFill>
                <a:latin typeface="Times New Roman" charset="0"/>
                <a:ea typeface="MS PGothic" charset="0"/>
                <a:cs typeface="MS PGothic" charset="0"/>
                <a:sym typeface="Times New Roman" charset="0"/>
              </a:rPr>
              <a:t>Standard Formulation intercell conductance based on saturated thickness will prevent flow from a wet cell to a dry cell.</a:t>
            </a:r>
          </a:p>
        </p:txBody>
      </p:sp>
      <p:grpSp>
        <p:nvGrpSpPr>
          <p:cNvPr id="18" name="Group 17">
            <a:extLst>
              <a:ext uri="{FF2B5EF4-FFF2-40B4-BE49-F238E27FC236}">
                <a16:creationId xmlns:a16="http://schemas.microsoft.com/office/drawing/2014/main" id="{067A76EE-B259-6D49-BA0C-A463FC58C9E8}"/>
              </a:ext>
            </a:extLst>
          </p:cNvPr>
          <p:cNvGrpSpPr/>
          <p:nvPr/>
        </p:nvGrpSpPr>
        <p:grpSpPr>
          <a:xfrm>
            <a:off x="2764631" y="1217570"/>
            <a:ext cx="3614738" cy="1106424"/>
            <a:chOff x="2162175" y="1247775"/>
            <a:chExt cx="4819650" cy="1471613"/>
          </a:xfrm>
        </p:grpSpPr>
        <p:grpSp>
          <p:nvGrpSpPr>
            <p:cNvPr id="12" name="Group 11">
              <a:extLst>
                <a:ext uri="{FF2B5EF4-FFF2-40B4-BE49-F238E27FC236}">
                  <a16:creationId xmlns:a16="http://schemas.microsoft.com/office/drawing/2014/main" id="{85BC7497-2B41-7D48-813B-06DD773DC07E}"/>
                </a:ext>
              </a:extLst>
            </p:cNvPr>
            <p:cNvGrpSpPr/>
            <p:nvPr/>
          </p:nvGrpSpPr>
          <p:grpSpPr>
            <a:xfrm>
              <a:off x="2162175" y="1295400"/>
              <a:ext cx="2409825" cy="1423988"/>
              <a:chOff x="2162175" y="1995032"/>
              <a:chExt cx="2409825" cy="1423988"/>
            </a:xfrm>
          </p:grpSpPr>
          <p:sp>
            <p:nvSpPr>
              <p:cNvPr id="10245" name="Shape 306"/>
              <p:cNvSpPr>
                <a:spLocks noChangeArrowheads="1"/>
              </p:cNvSpPr>
              <p:nvPr/>
            </p:nvSpPr>
            <p:spPr bwMode="auto">
              <a:xfrm>
                <a:off x="2162175" y="1995032"/>
                <a:ext cx="2409825" cy="1423988"/>
              </a:xfrm>
              <a:prstGeom prst="rect">
                <a:avLst/>
              </a:prstGeom>
              <a:solidFill>
                <a:schemeClr val="bg1"/>
              </a:solidFill>
              <a:ln w="28575">
                <a:solidFill>
                  <a:schemeClr val="tx2"/>
                </a:solidFill>
                <a:round/>
                <a:headEnd/>
                <a:tailEnd/>
              </a:ln>
            </p:spPr>
            <p:txBody>
              <a:bodyPr lIns="68569" tIns="34275" rIns="68569" bIns="34275"/>
              <a:lstStyle/>
              <a:p>
                <a:pPr>
                  <a:buSzPct val="25000"/>
                </a:pPr>
                <a:r>
                  <a:rPr lang="en-US" sz="1875" i="1" dirty="0">
                    <a:solidFill>
                      <a:srgbClr val="000000"/>
                    </a:solidFill>
                    <a:latin typeface="Times New Roman" charset="0"/>
                    <a:cs typeface="Times New Roman" charset="0"/>
                    <a:sym typeface="Times New Roman" charset="0"/>
                  </a:rPr>
                  <a:t>dry</a:t>
                </a:r>
              </a:p>
            </p:txBody>
          </p:sp>
          <p:sp>
            <p:nvSpPr>
              <p:cNvPr id="10247" name="Shape 308"/>
              <p:cNvSpPr>
                <a:spLocks noChangeArrowheads="1"/>
              </p:cNvSpPr>
              <p:nvPr/>
            </p:nvSpPr>
            <p:spPr bwMode="auto">
              <a:xfrm>
                <a:off x="3251200" y="2619714"/>
                <a:ext cx="182562" cy="182563"/>
              </a:xfrm>
              <a:prstGeom prst="ellipse">
                <a:avLst/>
              </a:prstGeom>
              <a:solidFill>
                <a:schemeClr val="tx2"/>
              </a:solidFill>
              <a:ln w="9525">
                <a:solidFill>
                  <a:schemeClr val="bg1"/>
                </a:solidFill>
                <a:round/>
                <a:headEnd/>
                <a:tailEnd/>
              </a:ln>
            </p:spPr>
            <p:txBody>
              <a:bodyPr lIns="68569" tIns="34275" rIns="68569" bIns="34275"/>
              <a:lstStyle/>
              <a:p>
                <a:endParaRPr lang="en-US" sz="1875" i="1">
                  <a:solidFill>
                    <a:srgbClr val="FFFFFF"/>
                  </a:solidFill>
                  <a:latin typeface="Times New Roman" charset="0"/>
                  <a:cs typeface="Times New Roman" charset="0"/>
                  <a:sym typeface="Times New Roman" charset="0"/>
                </a:endParaRPr>
              </a:p>
            </p:txBody>
          </p:sp>
          <p:sp>
            <p:nvSpPr>
              <p:cNvPr id="10252" name="Shape 313"/>
              <p:cNvSpPr>
                <a:spLocks noChangeArrowheads="1"/>
              </p:cNvSpPr>
              <p:nvPr/>
            </p:nvSpPr>
            <p:spPr bwMode="auto">
              <a:xfrm>
                <a:off x="2824163" y="2067263"/>
                <a:ext cx="1709737" cy="4778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68569" tIns="34275" rIns="68569" bIns="34275"/>
              <a:lstStyle/>
              <a:p>
                <a:pPr algn="r">
                  <a:buSzPct val="25000"/>
                </a:pPr>
                <a:r>
                  <a:rPr lang="en-US" sz="1350" i="1" dirty="0" err="1">
                    <a:solidFill>
                      <a:srgbClr val="000000"/>
                    </a:solidFill>
                    <a:latin typeface="Times New Roman" charset="0"/>
                    <a:cs typeface="Times New Roman" charset="0"/>
                    <a:sym typeface="Times New Roman" charset="0"/>
                  </a:rPr>
                  <a:t>h</a:t>
                </a:r>
                <a:r>
                  <a:rPr lang="en-US" sz="1350" i="1" baseline="-25000" dirty="0" err="1">
                    <a:solidFill>
                      <a:srgbClr val="000000"/>
                    </a:solidFill>
                    <a:latin typeface="Times New Roman" charset="0"/>
                    <a:cs typeface="Times New Roman" charset="0"/>
                    <a:sym typeface="Times New Roman" charset="0"/>
                  </a:rPr>
                  <a:t>n</a:t>
                </a:r>
                <a:r>
                  <a:rPr lang="en-US" sz="1350" i="1" dirty="0">
                    <a:solidFill>
                      <a:srgbClr val="000000"/>
                    </a:solidFill>
                    <a:latin typeface="Times New Roman" charset="0"/>
                    <a:cs typeface="Times New Roman" charset="0"/>
                    <a:sym typeface="Times New Roman" charset="0"/>
                  </a:rPr>
                  <a:t> = 90</a:t>
                </a:r>
              </a:p>
              <a:p>
                <a:pPr algn="r">
                  <a:buSzPct val="25000"/>
                </a:pPr>
                <a:r>
                  <a:rPr lang="en-US" sz="1350" i="1" dirty="0" err="1">
                    <a:solidFill>
                      <a:srgbClr val="000000"/>
                    </a:solidFill>
                    <a:latin typeface="Times New Roman" charset="0"/>
                    <a:cs typeface="Times New Roman" charset="0"/>
                    <a:sym typeface="Times New Roman" charset="0"/>
                  </a:rPr>
                  <a:t>S</a:t>
                </a:r>
                <a:r>
                  <a:rPr lang="en-US" sz="1350" i="1" baseline="-25000" dirty="0" err="1">
                    <a:solidFill>
                      <a:srgbClr val="000000"/>
                    </a:solidFill>
                    <a:latin typeface="Times New Roman" charset="0"/>
                    <a:cs typeface="Times New Roman" charset="0"/>
                    <a:sym typeface="Times New Roman" charset="0"/>
                  </a:rPr>
                  <a:t>Fn</a:t>
                </a:r>
                <a:r>
                  <a:rPr lang="en-US" sz="1350" i="1" dirty="0">
                    <a:solidFill>
                      <a:srgbClr val="000000"/>
                    </a:solidFill>
                    <a:latin typeface="Times New Roman" charset="0"/>
                    <a:cs typeface="Times New Roman" charset="0"/>
                    <a:sym typeface="Times New Roman" charset="0"/>
                  </a:rPr>
                  <a:t> = 0</a:t>
                </a:r>
              </a:p>
              <a:p>
                <a:pPr algn="r">
                  <a:buSzPct val="25000"/>
                </a:pPr>
                <a:endParaRPr lang="en-US" sz="2100" i="1" dirty="0">
                  <a:solidFill>
                    <a:srgbClr val="000000"/>
                  </a:solidFill>
                  <a:latin typeface="Times New Roman" charset="0"/>
                  <a:cs typeface="Times New Roman" charset="0"/>
                  <a:sym typeface="Times New Roman" charset="0"/>
                </a:endParaRPr>
              </a:p>
              <a:p>
                <a:pPr algn="r">
                  <a:buSzPct val="25000"/>
                </a:pPr>
                <a:r>
                  <a:rPr lang="en-US" sz="1350" i="1" dirty="0" err="1">
                    <a:solidFill>
                      <a:srgbClr val="000000"/>
                    </a:solidFill>
                    <a:latin typeface="Times New Roman" charset="0"/>
                    <a:cs typeface="Times New Roman" charset="0"/>
                    <a:sym typeface="Times New Roman" charset="0"/>
                  </a:rPr>
                  <a:t>BOT</a:t>
                </a:r>
                <a:r>
                  <a:rPr lang="en-US" sz="1350" i="1" baseline="-25000" dirty="0" err="1">
                    <a:solidFill>
                      <a:srgbClr val="000000"/>
                    </a:solidFill>
                    <a:latin typeface="Times New Roman" charset="0"/>
                    <a:cs typeface="Times New Roman" charset="0"/>
                    <a:sym typeface="Times New Roman" charset="0"/>
                  </a:rPr>
                  <a:t>n</a:t>
                </a:r>
                <a:r>
                  <a:rPr lang="en-US" sz="1350" i="1" dirty="0">
                    <a:solidFill>
                      <a:srgbClr val="000000"/>
                    </a:solidFill>
                    <a:latin typeface="Times New Roman" charset="0"/>
                    <a:cs typeface="Times New Roman" charset="0"/>
                    <a:sym typeface="Times New Roman" charset="0"/>
                  </a:rPr>
                  <a:t> = 90</a:t>
                </a:r>
              </a:p>
            </p:txBody>
          </p:sp>
        </p:grpSp>
        <p:grpSp>
          <p:nvGrpSpPr>
            <p:cNvPr id="17" name="Group 16">
              <a:extLst>
                <a:ext uri="{FF2B5EF4-FFF2-40B4-BE49-F238E27FC236}">
                  <a16:creationId xmlns:a16="http://schemas.microsoft.com/office/drawing/2014/main" id="{679EEB67-BA5F-F644-A267-F4E11A8780E6}"/>
                </a:ext>
              </a:extLst>
            </p:cNvPr>
            <p:cNvGrpSpPr/>
            <p:nvPr/>
          </p:nvGrpSpPr>
          <p:grpSpPr>
            <a:xfrm>
              <a:off x="4565650" y="1247775"/>
              <a:ext cx="2416175" cy="1471613"/>
              <a:chOff x="4565650" y="1947407"/>
              <a:chExt cx="2416175" cy="1471613"/>
            </a:xfrm>
          </p:grpSpPr>
          <p:sp>
            <p:nvSpPr>
              <p:cNvPr id="10246" name="Shape 307"/>
              <p:cNvSpPr>
                <a:spLocks noChangeArrowheads="1"/>
              </p:cNvSpPr>
              <p:nvPr/>
            </p:nvSpPr>
            <p:spPr bwMode="auto">
              <a:xfrm>
                <a:off x="4572000" y="1995033"/>
                <a:ext cx="2409825" cy="1423987"/>
              </a:xfrm>
              <a:prstGeom prst="rect">
                <a:avLst/>
              </a:prstGeom>
              <a:solidFill>
                <a:schemeClr val="bg1"/>
              </a:solidFill>
              <a:ln w="28575">
                <a:solidFill>
                  <a:schemeClr val="tx2"/>
                </a:solidFill>
                <a:round/>
                <a:headEnd/>
                <a:tailEnd/>
              </a:ln>
            </p:spPr>
            <p:txBody>
              <a:bodyPr lIns="68569" tIns="34275" rIns="68569" bIns="34275"/>
              <a:lstStyle/>
              <a:p>
                <a:endParaRPr lang="en-US" sz="1875" i="1">
                  <a:solidFill>
                    <a:srgbClr val="FFFFFF"/>
                  </a:solidFill>
                  <a:latin typeface="Times New Roman" charset="0"/>
                  <a:cs typeface="Times New Roman" charset="0"/>
                  <a:sym typeface="Times New Roman" charset="0"/>
                </a:endParaRPr>
              </a:p>
            </p:txBody>
          </p:sp>
          <p:sp>
            <p:nvSpPr>
              <p:cNvPr id="10248" name="Shape 309"/>
              <p:cNvSpPr>
                <a:spLocks noChangeArrowheads="1"/>
              </p:cNvSpPr>
              <p:nvPr/>
            </p:nvSpPr>
            <p:spPr bwMode="auto">
              <a:xfrm>
                <a:off x="5588000" y="2619714"/>
                <a:ext cx="182562" cy="182563"/>
              </a:xfrm>
              <a:prstGeom prst="ellipse">
                <a:avLst/>
              </a:prstGeom>
              <a:solidFill>
                <a:schemeClr val="tx2"/>
              </a:solidFill>
              <a:ln w="9525">
                <a:solidFill>
                  <a:schemeClr val="bg1"/>
                </a:solidFill>
                <a:round/>
                <a:headEnd/>
                <a:tailEnd/>
              </a:ln>
            </p:spPr>
            <p:txBody>
              <a:bodyPr lIns="68569" tIns="34275" rIns="68569" bIns="34275"/>
              <a:lstStyle/>
              <a:p>
                <a:endParaRPr lang="en-US" sz="1875" i="1">
                  <a:solidFill>
                    <a:srgbClr val="FFFFFF"/>
                  </a:solidFill>
                  <a:latin typeface="Times New Roman" charset="0"/>
                  <a:cs typeface="Times New Roman" charset="0"/>
                  <a:sym typeface="Times New Roman" charset="0"/>
                </a:endParaRPr>
              </a:p>
            </p:txBody>
          </p:sp>
          <p:sp>
            <p:nvSpPr>
              <p:cNvPr id="10250" name="Shape 311"/>
              <p:cNvSpPr>
                <a:spLocks noChangeArrowheads="1"/>
              </p:cNvSpPr>
              <p:nvPr/>
            </p:nvSpPr>
            <p:spPr bwMode="auto">
              <a:xfrm rot="10800000">
                <a:off x="6281737" y="2725283"/>
                <a:ext cx="255588" cy="292100"/>
              </a:xfrm>
              <a:prstGeom prst="triangle">
                <a:avLst>
                  <a:gd name="adj" fmla="val 50000"/>
                </a:avLst>
              </a:prstGeom>
              <a:solidFill>
                <a:schemeClr val="accent1"/>
              </a:solidFill>
              <a:ln w="9525">
                <a:solidFill>
                  <a:schemeClr val="bg1"/>
                </a:solidFill>
                <a:round/>
                <a:headEnd/>
                <a:tailEnd/>
              </a:ln>
            </p:spPr>
            <p:txBody>
              <a:bodyPr lIns="68569" tIns="34275" rIns="68569" bIns="34275"/>
              <a:lstStyle/>
              <a:p>
                <a:endParaRPr lang="en-US" sz="1875" i="1">
                  <a:solidFill>
                    <a:srgbClr val="FFFFFF"/>
                  </a:solidFill>
                  <a:latin typeface="Times New Roman" charset="0"/>
                  <a:cs typeface="Times New Roman" charset="0"/>
                  <a:sym typeface="Times New Roman" charset="0"/>
                </a:endParaRPr>
              </a:p>
            </p:txBody>
          </p:sp>
          <p:sp>
            <p:nvSpPr>
              <p:cNvPr id="10251" name="Shape 312"/>
              <p:cNvSpPr>
                <a:spLocks noChangeArrowheads="1"/>
              </p:cNvSpPr>
              <p:nvPr/>
            </p:nvSpPr>
            <p:spPr bwMode="auto">
              <a:xfrm>
                <a:off x="4581979" y="1947407"/>
                <a:ext cx="630238" cy="4778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68569" tIns="34275" rIns="68569" bIns="34275"/>
              <a:lstStyle/>
              <a:p>
                <a:pPr>
                  <a:buSzPct val="25000"/>
                </a:pPr>
                <a:r>
                  <a:rPr lang="en-US" sz="1875" i="1" dirty="0">
                    <a:solidFill>
                      <a:srgbClr val="000000"/>
                    </a:solidFill>
                    <a:latin typeface="Times New Roman" charset="0"/>
                    <a:cs typeface="Times New Roman" charset="0"/>
                    <a:sym typeface="Times New Roman" charset="0"/>
                  </a:rPr>
                  <a:t>wet</a:t>
                </a:r>
              </a:p>
            </p:txBody>
          </p:sp>
          <p:sp>
            <p:nvSpPr>
              <p:cNvPr id="10253" name="Shape 314"/>
              <p:cNvSpPr>
                <a:spLocks noChangeArrowheads="1"/>
              </p:cNvSpPr>
              <p:nvPr/>
            </p:nvSpPr>
            <p:spPr bwMode="auto">
              <a:xfrm>
                <a:off x="5410200" y="2067263"/>
                <a:ext cx="1457325" cy="132635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68569" tIns="34275" rIns="68569" bIns="34275"/>
              <a:lstStyle/>
              <a:p>
                <a:pPr algn="r">
                  <a:buSzPct val="25000"/>
                </a:pPr>
                <a:r>
                  <a:rPr lang="en-US" sz="1350" i="1" dirty="0">
                    <a:solidFill>
                      <a:srgbClr val="000000"/>
                    </a:solidFill>
                    <a:latin typeface="Times New Roman" charset="0"/>
                    <a:cs typeface="Times New Roman" charset="0"/>
                    <a:sym typeface="Times New Roman" charset="0"/>
                  </a:rPr>
                  <a:t>h</a:t>
                </a:r>
                <a:r>
                  <a:rPr lang="en-US" sz="1350" i="1" baseline="-25000" dirty="0">
                    <a:solidFill>
                      <a:srgbClr val="000000"/>
                    </a:solidFill>
                    <a:latin typeface="Times New Roman" charset="0"/>
                    <a:cs typeface="Times New Roman" charset="0"/>
                    <a:sym typeface="Times New Roman" charset="0"/>
                  </a:rPr>
                  <a:t>m</a:t>
                </a:r>
                <a:r>
                  <a:rPr lang="en-US" sz="1350" i="1" dirty="0">
                    <a:solidFill>
                      <a:srgbClr val="000000"/>
                    </a:solidFill>
                    <a:latin typeface="Times New Roman" charset="0"/>
                    <a:cs typeface="Times New Roman" charset="0"/>
                    <a:sym typeface="Times New Roman" charset="0"/>
                  </a:rPr>
                  <a:t> = 95</a:t>
                </a:r>
              </a:p>
              <a:p>
                <a:pPr algn="r">
                  <a:buSzPct val="25000"/>
                </a:pPr>
                <a:r>
                  <a:rPr lang="en-US" sz="1350" i="1" dirty="0" err="1">
                    <a:solidFill>
                      <a:srgbClr val="000000"/>
                    </a:solidFill>
                    <a:latin typeface="Times New Roman" charset="0"/>
                    <a:cs typeface="Times New Roman" charset="0"/>
                    <a:sym typeface="Times New Roman" charset="0"/>
                  </a:rPr>
                  <a:t>S</a:t>
                </a:r>
                <a:r>
                  <a:rPr lang="en-US" sz="1350" i="1" baseline="-25000" dirty="0" err="1">
                    <a:solidFill>
                      <a:srgbClr val="000000"/>
                    </a:solidFill>
                    <a:latin typeface="Times New Roman" charset="0"/>
                    <a:cs typeface="Times New Roman" charset="0"/>
                    <a:sym typeface="Times New Roman" charset="0"/>
                  </a:rPr>
                  <a:t>Fm</a:t>
                </a:r>
                <a:r>
                  <a:rPr lang="en-US" sz="1350" i="1" dirty="0">
                    <a:solidFill>
                      <a:srgbClr val="000000"/>
                    </a:solidFill>
                    <a:latin typeface="Times New Roman" charset="0"/>
                    <a:cs typeface="Times New Roman" charset="0"/>
                    <a:sym typeface="Times New Roman" charset="0"/>
                  </a:rPr>
                  <a:t> = 5</a:t>
                </a:r>
              </a:p>
              <a:p>
                <a:pPr algn="r">
                  <a:buSzPct val="25000"/>
                </a:pPr>
                <a:endParaRPr lang="en-US" sz="2100" i="1" dirty="0">
                  <a:solidFill>
                    <a:srgbClr val="000000"/>
                  </a:solidFill>
                  <a:latin typeface="Times New Roman" charset="0"/>
                  <a:cs typeface="Times New Roman" charset="0"/>
                  <a:sym typeface="Times New Roman" charset="0"/>
                </a:endParaRPr>
              </a:p>
              <a:p>
                <a:pPr algn="r">
                  <a:buSzPct val="25000"/>
                </a:pPr>
                <a:r>
                  <a:rPr lang="en-US" sz="1350" i="1" dirty="0" err="1">
                    <a:solidFill>
                      <a:srgbClr val="000000"/>
                    </a:solidFill>
                    <a:latin typeface="Times New Roman" charset="0"/>
                    <a:cs typeface="Times New Roman" charset="0"/>
                    <a:sym typeface="Times New Roman" charset="0"/>
                  </a:rPr>
                  <a:t>BOT</a:t>
                </a:r>
                <a:r>
                  <a:rPr lang="en-US" sz="1350" i="1" baseline="-25000" dirty="0" err="1">
                    <a:solidFill>
                      <a:srgbClr val="000000"/>
                    </a:solidFill>
                    <a:latin typeface="Times New Roman" charset="0"/>
                    <a:cs typeface="Times New Roman" charset="0"/>
                    <a:sym typeface="Times New Roman" charset="0"/>
                  </a:rPr>
                  <a:t>m</a:t>
                </a:r>
                <a:r>
                  <a:rPr lang="en-US" sz="1350" i="1" dirty="0">
                    <a:solidFill>
                      <a:srgbClr val="000000"/>
                    </a:solidFill>
                    <a:latin typeface="Times New Roman" charset="0"/>
                    <a:cs typeface="Times New Roman" charset="0"/>
                    <a:sym typeface="Times New Roman" charset="0"/>
                  </a:rPr>
                  <a:t> = 90</a:t>
                </a:r>
              </a:p>
            </p:txBody>
          </p:sp>
          <p:cxnSp>
            <p:nvCxnSpPr>
              <p:cNvPr id="10249" name="Shape 310"/>
              <p:cNvCxnSpPr>
                <a:cxnSpLocks noChangeShapeType="1"/>
              </p:cNvCxnSpPr>
              <p:nvPr/>
            </p:nvCxnSpPr>
            <p:spPr bwMode="auto">
              <a:xfrm>
                <a:off x="4565650" y="3017383"/>
                <a:ext cx="2416175" cy="0"/>
              </a:xfrm>
              <a:prstGeom prst="straightConnector1">
                <a:avLst/>
              </a:prstGeom>
              <a:noFill/>
              <a:ln w="28575">
                <a:solidFill>
                  <a:schemeClr val="tx1"/>
                </a:solidFill>
                <a:round/>
                <a:headEnd/>
                <a:tailEnd/>
              </a:ln>
              <a:extLst>
                <a:ext uri="{909E8E84-426E-40dd-AFC4-6F175D3DCCD1}">
                  <a14:hiddenFill xmlns="" xmlns:a14="http://schemas.microsoft.com/office/drawing/2010/main">
                    <a:noFill/>
                  </a14:hiddenFill>
                </a:ext>
              </a:extLst>
            </p:spPr>
          </p:cxnSp>
        </p:grpSp>
      </p:grpSp>
      <p:pic>
        <p:nvPicPr>
          <p:cNvPr id="20" name="Picture 19">
            <a:extLst>
              <a:ext uri="{FF2B5EF4-FFF2-40B4-BE49-F238E27FC236}">
                <a16:creationId xmlns:a16="http://schemas.microsoft.com/office/drawing/2014/main" id="{4B189C40-3F62-3B4D-A48C-2D4599ECD610}"/>
              </a:ext>
            </a:extLst>
          </p:cNvPr>
          <p:cNvPicPr>
            <a:picLocks noChangeAspect="1"/>
          </p:cNvPicPr>
          <p:nvPr/>
        </p:nvPicPr>
        <p:blipFill>
          <a:blip r:embed="rId2"/>
          <a:stretch>
            <a:fillRect/>
          </a:stretch>
        </p:blipFill>
        <p:spPr>
          <a:xfrm>
            <a:off x="1452563" y="2567738"/>
            <a:ext cx="6238875" cy="971550"/>
          </a:xfrm>
          <a:prstGeom prst="rect">
            <a:avLst/>
          </a:prstGeom>
        </p:spPr>
      </p:pic>
    </p:spTree>
    <p:extLst>
      <p:ext uri="{BB962C8B-B14F-4D97-AF65-F5344CB8AC3E}">
        <p14:creationId xmlns:p14="http://schemas.microsoft.com/office/powerpoint/2010/main" val="8397125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2DFD2E4B-6DAF-3246-9452-95F2E6341B03}"/>
              </a:ext>
            </a:extLst>
          </p:cNvPr>
          <p:cNvGrpSpPr/>
          <p:nvPr/>
        </p:nvGrpSpPr>
        <p:grpSpPr>
          <a:xfrm>
            <a:off x="1399032" y="1216152"/>
            <a:ext cx="6332935" cy="3488436"/>
            <a:chOff x="1395413" y="1309435"/>
            <a:chExt cx="6332935" cy="3488436"/>
          </a:xfrm>
        </p:grpSpPr>
        <p:sp>
          <p:nvSpPr>
            <p:cNvPr id="11268" name="Shape 333"/>
            <p:cNvSpPr txBox="1">
              <a:spLocks noChangeArrowheads="1"/>
            </p:cNvSpPr>
            <p:nvPr/>
          </p:nvSpPr>
          <p:spPr bwMode="auto">
            <a:xfrm>
              <a:off x="1395413" y="3826321"/>
              <a:ext cx="6332935" cy="971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68569" tIns="34275" rIns="68569" bIns="34275"/>
            <a:lstStyle>
              <a:lvl1pPr>
                <a:defRPr sz="4000">
                  <a:solidFill>
                    <a:schemeClr val="tx1"/>
                  </a:solidFill>
                  <a:latin typeface="Arial" charset="0"/>
                  <a:ea typeface="ＭＳ Ｐゴシック" charset="0"/>
                  <a:cs typeface="ＭＳ Ｐゴシック" charset="0"/>
                </a:defRPr>
              </a:lvl1pPr>
              <a:lvl2pPr marL="742950" indent="-285750">
                <a:defRPr sz="4000">
                  <a:solidFill>
                    <a:schemeClr val="tx1"/>
                  </a:solidFill>
                  <a:latin typeface="Arial" charset="0"/>
                  <a:ea typeface="ＭＳ Ｐゴシック" charset="0"/>
                </a:defRPr>
              </a:lvl2pPr>
              <a:lvl3pPr marL="1143000" indent="-228600">
                <a:defRPr sz="4000">
                  <a:solidFill>
                    <a:schemeClr val="tx1"/>
                  </a:solidFill>
                  <a:latin typeface="Arial" charset="0"/>
                  <a:ea typeface="ＭＳ Ｐゴシック" charset="0"/>
                </a:defRPr>
              </a:lvl3pPr>
              <a:lvl4pPr marL="1600200" indent="-228600">
                <a:defRPr sz="4000">
                  <a:solidFill>
                    <a:schemeClr val="tx1"/>
                  </a:solidFill>
                  <a:latin typeface="Arial" charset="0"/>
                  <a:ea typeface="ＭＳ Ｐゴシック" charset="0"/>
                </a:defRPr>
              </a:lvl4pPr>
              <a:lvl5pPr marL="2057400" indent="-228600">
                <a:defRPr sz="4000">
                  <a:solidFill>
                    <a:schemeClr val="tx1"/>
                  </a:solidFill>
                  <a:latin typeface="Arial" charset="0"/>
                  <a:ea typeface="ＭＳ Ｐゴシック" charset="0"/>
                </a:defRPr>
              </a:lvl5pPr>
              <a:lvl6pPr marL="2514600" indent="-228600" eaLnBrk="0" fontAlgn="base" hangingPunct="0">
                <a:spcBef>
                  <a:spcPct val="0"/>
                </a:spcBef>
                <a:spcAft>
                  <a:spcPct val="0"/>
                </a:spcAft>
                <a:defRPr sz="4000">
                  <a:solidFill>
                    <a:schemeClr val="tx1"/>
                  </a:solidFill>
                  <a:latin typeface="Arial" charset="0"/>
                  <a:ea typeface="ＭＳ Ｐゴシック" charset="0"/>
                </a:defRPr>
              </a:lvl6pPr>
              <a:lvl7pPr marL="2971800" indent="-228600" eaLnBrk="0" fontAlgn="base" hangingPunct="0">
                <a:spcBef>
                  <a:spcPct val="0"/>
                </a:spcBef>
                <a:spcAft>
                  <a:spcPct val="0"/>
                </a:spcAft>
                <a:defRPr sz="4000">
                  <a:solidFill>
                    <a:schemeClr val="tx1"/>
                  </a:solidFill>
                  <a:latin typeface="Arial" charset="0"/>
                  <a:ea typeface="ＭＳ Ｐゴシック" charset="0"/>
                </a:defRPr>
              </a:lvl7pPr>
              <a:lvl8pPr marL="3429000" indent="-228600" eaLnBrk="0" fontAlgn="base" hangingPunct="0">
                <a:spcBef>
                  <a:spcPct val="0"/>
                </a:spcBef>
                <a:spcAft>
                  <a:spcPct val="0"/>
                </a:spcAft>
                <a:defRPr sz="4000">
                  <a:solidFill>
                    <a:schemeClr val="tx1"/>
                  </a:solidFill>
                  <a:latin typeface="Arial" charset="0"/>
                  <a:ea typeface="ＭＳ Ｐゴシック" charset="0"/>
                </a:defRPr>
              </a:lvl8pPr>
              <a:lvl9pPr marL="3886200" indent="-228600" eaLnBrk="0" fontAlgn="base" hangingPunct="0">
                <a:spcBef>
                  <a:spcPct val="0"/>
                </a:spcBef>
                <a:spcAft>
                  <a:spcPct val="0"/>
                </a:spcAft>
                <a:defRPr sz="4000">
                  <a:solidFill>
                    <a:schemeClr val="tx1"/>
                  </a:solidFill>
                  <a:latin typeface="Arial" charset="0"/>
                  <a:ea typeface="ＭＳ Ｐゴシック" charset="0"/>
                </a:defRPr>
              </a:lvl9pPr>
            </a:lstStyle>
            <a:p>
              <a:pPr>
                <a:buSzPct val="25000"/>
              </a:pPr>
              <a:r>
                <a:rPr lang="en-US" sz="1875" i="1" dirty="0">
                  <a:solidFill>
                    <a:srgbClr val="FFFFFF"/>
                  </a:solidFill>
                  <a:latin typeface="Times New Roman" charset="0"/>
                  <a:ea typeface="MS PGothic" charset="0"/>
                  <a:cs typeface="MS PGothic" charset="0"/>
                  <a:sym typeface="Times New Roman" charset="0"/>
                </a:rPr>
                <a:t>Conductance is calculated based on saturated thickness of cell with higher head. Thus, there will be flow from the wet cell to the dry cell.</a:t>
              </a:r>
            </a:p>
          </p:txBody>
        </p:sp>
        <p:grpSp>
          <p:nvGrpSpPr>
            <p:cNvPr id="13" name="Group 12">
              <a:extLst>
                <a:ext uri="{FF2B5EF4-FFF2-40B4-BE49-F238E27FC236}">
                  <a16:creationId xmlns:a16="http://schemas.microsoft.com/office/drawing/2014/main" id="{389B6288-7947-B942-BAC9-35F9F7ECB30C}"/>
                </a:ext>
              </a:extLst>
            </p:cNvPr>
            <p:cNvGrpSpPr/>
            <p:nvPr/>
          </p:nvGrpSpPr>
          <p:grpSpPr>
            <a:xfrm>
              <a:off x="2761488" y="1309435"/>
              <a:ext cx="3614738" cy="1067991"/>
              <a:chOff x="2133600" y="1371600"/>
              <a:chExt cx="4819650" cy="1423988"/>
            </a:xfrm>
          </p:grpSpPr>
          <p:grpSp>
            <p:nvGrpSpPr>
              <p:cNvPr id="4" name="Group 3">
                <a:extLst>
                  <a:ext uri="{FF2B5EF4-FFF2-40B4-BE49-F238E27FC236}">
                    <a16:creationId xmlns:a16="http://schemas.microsoft.com/office/drawing/2014/main" id="{BFE04A77-9275-1F4C-ABA5-C2266104793B}"/>
                  </a:ext>
                </a:extLst>
              </p:cNvPr>
              <p:cNvGrpSpPr/>
              <p:nvPr/>
            </p:nvGrpSpPr>
            <p:grpSpPr>
              <a:xfrm>
                <a:off x="2133600" y="1371600"/>
                <a:ext cx="2409825" cy="1423988"/>
                <a:chOff x="2133600" y="2081212"/>
                <a:chExt cx="2409825" cy="1423988"/>
              </a:xfrm>
            </p:grpSpPr>
            <p:sp>
              <p:nvSpPr>
                <p:cNvPr id="11269" name="Shape 324"/>
                <p:cNvSpPr>
                  <a:spLocks noChangeArrowheads="1"/>
                </p:cNvSpPr>
                <p:nvPr/>
              </p:nvSpPr>
              <p:spPr bwMode="auto">
                <a:xfrm>
                  <a:off x="2133600" y="2081212"/>
                  <a:ext cx="2409825" cy="1423988"/>
                </a:xfrm>
                <a:prstGeom prst="rect">
                  <a:avLst/>
                </a:prstGeom>
                <a:solidFill>
                  <a:schemeClr val="bg1"/>
                </a:solidFill>
                <a:ln w="28575">
                  <a:solidFill>
                    <a:schemeClr val="tx2"/>
                  </a:solidFill>
                  <a:round/>
                  <a:headEnd/>
                  <a:tailEnd/>
                </a:ln>
              </p:spPr>
              <p:txBody>
                <a:bodyPr lIns="68569" tIns="34275" rIns="68569" bIns="34275"/>
                <a:lstStyle/>
                <a:p>
                  <a:pPr>
                    <a:buSzPct val="25000"/>
                  </a:pPr>
                  <a:r>
                    <a:rPr lang="en-US" sz="1875" i="1" dirty="0">
                      <a:solidFill>
                        <a:srgbClr val="000000"/>
                      </a:solidFill>
                      <a:latin typeface="Times New Roman" charset="0"/>
                      <a:cs typeface="Times New Roman" charset="0"/>
                      <a:sym typeface="Times New Roman" charset="0"/>
                    </a:rPr>
                    <a:t>dry</a:t>
                  </a:r>
                </a:p>
              </p:txBody>
            </p:sp>
            <p:sp>
              <p:nvSpPr>
                <p:cNvPr id="11271" name="Shape 326"/>
                <p:cNvSpPr>
                  <a:spLocks noChangeArrowheads="1"/>
                </p:cNvSpPr>
                <p:nvPr/>
              </p:nvSpPr>
              <p:spPr bwMode="auto">
                <a:xfrm>
                  <a:off x="3247230" y="2699544"/>
                  <a:ext cx="182563" cy="182563"/>
                </a:xfrm>
                <a:prstGeom prst="ellipse">
                  <a:avLst/>
                </a:prstGeom>
                <a:solidFill>
                  <a:schemeClr val="tx2"/>
                </a:solidFill>
                <a:ln w="9525">
                  <a:solidFill>
                    <a:schemeClr val="bg1"/>
                  </a:solidFill>
                  <a:round/>
                  <a:headEnd/>
                  <a:tailEnd/>
                </a:ln>
              </p:spPr>
              <p:txBody>
                <a:bodyPr lIns="68569" tIns="34275" rIns="68569" bIns="34275"/>
                <a:lstStyle/>
                <a:p>
                  <a:endParaRPr lang="en-US" sz="1875" i="1">
                    <a:solidFill>
                      <a:srgbClr val="FFFFFF"/>
                    </a:solidFill>
                    <a:latin typeface="Times New Roman" charset="0"/>
                    <a:cs typeface="Times New Roman" charset="0"/>
                    <a:sym typeface="Times New Roman" charset="0"/>
                  </a:endParaRPr>
                </a:p>
              </p:txBody>
            </p:sp>
            <p:sp>
              <p:nvSpPr>
                <p:cNvPr id="11277" name="Shape 332"/>
                <p:cNvSpPr>
                  <a:spLocks noChangeArrowheads="1"/>
                </p:cNvSpPr>
                <p:nvPr/>
              </p:nvSpPr>
              <p:spPr bwMode="auto">
                <a:xfrm>
                  <a:off x="3173635" y="2139158"/>
                  <a:ext cx="1295971" cy="13446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68569" tIns="34275" rIns="68569" bIns="34275"/>
                <a:lstStyle/>
                <a:p>
                  <a:pPr algn="r">
                    <a:buSzPct val="25000"/>
                  </a:pPr>
                  <a:r>
                    <a:rPr lang="en-US" sz="1350" i="1" dirty="0" err="1">
                      <a:solidFill>
                        <a:srgbClr val="000000"/>
                      </a:solidFill>
                      <a:latin typeface="Times New Roman" charset="0"/>
                      <a:cs typeface="Times New Roman" charset="0"/>
                      <a:sym typeface="Times New Roman" charset="0"/>
                    </a:rPr>
                    <a:t>h</a:t>
                  </a:r>
                  <a:r>
                    <a:rPr lang="en-US" sz="1350" i="1" baseline="-25000" dirty="0" err="1">
                      <a:solidFill>
                        <a:srgbClr val="000000"/>
                      </a:solidFill>
                      <a:latin typeface="Times New Roman" charset="0"/>
                      <a:cs typeface="Times New Roman" charset="0"/>
                      <a:sym typeface="Times New Roman" charset="0"/>
                    </a:rPr>
                    <a:t>n</a:t>
                  </a:r>
                  <a:r>
                    <a:rPr lang="en-US" sz="1350" i="1" dirty="0">
                      <a:solidFill>
                        <a:srgbClr val="000000"/>
                      </a:solidFill>
                      <a:latin typeface="Times New Roman" charset="0"/>
                      <a:cs typeface="Times New Roman" charset="0"/>
                      <a:sym typeface="Times New Roman" charset="0"/>
                    </a:rPr>
                    <a:t> = 90</a:t>
                  </a:r>
                </a:p>
                <a:p>
                  <a:pPr algn="r">
                    <a:buSzPct val="25000"/>
                  </a:pPr>
                  <a:r>
                    <a:rPr lang="en-US" sz="1350" i="1" dirty="0" err="1">
                      <a:solidFill>
                        <a:srgbClr val="000000"/>
                      </a:solidFill>
                      <a:latin typeface="Times New Roman" charset="0"/>
                      <a:cs typeface="Times New Roman" charset="0"/>
                      <a:sym typeface="Times New Roman" charset="0"/>
                    </a:rPr>
                    <a:t>S</a:t>
                  </a:r>
                  <a:r>
                    <a:rPr lang="en-US" sz="1350" i="1" baseline="-25000" dirty="0" err="1">
                      <a:solidFill>
                        <a:srgbClr val="000000"/>
                      </a:solidFill>
                      <a:latin typeface="Times New Roman" charset="0"/>
                      <a:cs typeface="Times New Roman" charset="0"/>
                      <a:sym typeface="Times New Roman" charset="0"/>
                    </a:rPr>
                    <a:t>Fn</a:t>
                  </a:r>
                  <a:r>
                    <a:rPr lang="en-US" sz="1350" i="1" dirty="0">
                      <a:solidFill>
                        <a:srgbClr val="000000"/>
                      </a:solidFill>
                      <a:latin typeface="Times New Roman" charset="0"/>
                      <a:cs typeface="Times New Roman" charset="0"/>
                      <a:sym typeface="Times New Roman" charset="0"/>
                    </a:rPr>
                    <a:t> = 0</a:t>
                  </a:r>
                </a:p>
                <a:p>
                  <a:pPr algn="r">
                    <a:buSzPct val="25000"/>
                  </a:pPr>
                  <a:endParaRPr lang="en-US" sz="2100" i="1" dirty="0">
                    <a:solidFill>
                      <a:srgbClr val="000000"/>
                    </a:solidFill>
                    <a:latin typeface="Times New Roman" charset="0"/>
                    <a:cs typeface="Times New Roman" charset="0"/>
                    <a:sym typeface="Times New Roman" charset="0"/>
                  </a:endParaRPr>
                </a:p>
                <a:p>
                  <a:pPr algn="r">
                    <a:buSzPct val="25000"/>
                  </a:pPr>
                  <a:r>
                    <a:rPr lang="en-US" sz="1350" i="1" dirty="0" err="1">
                      <a:solidFill>
                        <a:srgbClr val="000000"/>
                      </a:solidFill>
                      <a:latin typeface="Times New Roman" charset="0"/>
                      <a:cs typeface="Times New Roman" charset="0"/>
                      <a:sym typeface="Times New Roman" charset="0"/>
                    </a:rPr>
                    <a:t>BOT</a:t>
                  </a:r>
                  <a:r>
                    <a:rPr lang="en-US" sz="1350" i="1" baseline="-25000" dirty="0" err="1">
                      <a:solidFill>
                        <a:srgbClr val="000000"/>
                      </a:solidFill>
                      <a:latin typeface="Times New Roman" charset="0"/>
                      <a:cs typeface="Times New Roman" charset="0"/>
                      <a:sym typeface="Times New Roman" charset="0"/>
                    </a:rPr>
                    <a:t>n</a:t>
                  </a:r>
                  <a:r>
                    <a:rPr lang="en-US" sz="1350" i="1" dirty="0">
                      <a:solidFill>
                        <a:srgbClr val="000000"/>
                      </a:solidFill>
                      <a:latin typeface="Times New Roman" charset="0"/>
                      <a:cs typeface="Times New Roman" charset="0"/>
                      <a:sym typeface="Times New Roman" charset="0"/>
                    </a:rPr>
                    <a:t> = 90</a:t>
                  </a:r>
                </a:p>
              </p:txBody>
            </p:sp>
          </p:grpSp>
          <p:grpSp>
            <p:nvGrpSpPr>
              <p:cNvPr id="5" name="Group 4">
                <a:extLst>
                  <a:ext uri="{FF2B5EF4-FFF2-40B4-BE49-F238E27FC236}">
                    <a16:creationId xmlns:a16="http://schemas.microsoft.com/office/drawing/2014/main" id="{E187D4DD-BF1C-214F-B4F8-063D6856D66E}"/>
                  </a:ext>
                </a:extLst>
              </p:cNvPr>
              <p:cNvGrpSpPr/>
              <p:nvPr/>
            </p:nvGrpSpPr>
            <p:grpSpPr>
              <a:xfrm>
                <a:off x="4543425" y="1371601"/>
                <a:ext cx="2409825" cy="1423987"/>
                <a:chOff x="4543425" y="2065338"/>
                <a:chExt cx="2409825" cy="1423987"/>
              </a:xfrm>
            </p:grpSpPr>
            <p:sp>
              <p:nvSpPr>
                <p:cNvPr id="11270" name="Shape 325"/>
                <p:cNvSpPr>
                  <a:spLocks noChangeArrowheads="1"/>
                </p:cNvSpPr>
                <p:nvPr/>
              </p:nvSpPr>
              <p:spPr bwMode="auto">
                <a:xfrm>
                  <a:off x="4543425" y="2065338"/>
                  <a:ext cx="2409825" cy="1423987"/>
                </a:xfrm>
                <a:prstGeom prst="rect">
                  <a:avLst/>
                </a:prstGeom>
                <a:solidFill>
                  <a:schemeClr val="bg1"/>
                </a:solidFill>
                <a:ln w="28575">
                  <a:solidFill>
                    <a:schemeClr val="tx2"/>
                  </a:solidFill>
                  <a:round/>
                  <a:headEnd/>
                  <a:tailEnd/>
                </a:ln>
              </p:spPr>
              <p:txBody>
                <a:bodyPr lIns="68569" tIns="34275" rIns="68569" bIns="34275"/>
                <a:lstStyle/>
                <a:p>
                  <a:endParaRPr lang="en-US" sz="1875" i="1" dirty="0">
                    <a:solidFill>
                      <a:srgbClr val="FFFFFF"/>
                    </a:solidFill>
                    <a:latin typeface="Times New Roman" charset="0"/>
                    <a:cs typeface="Times New Roman" charset="0"/>
                    <a:sym typeface="Times New Roman" charset="0"/>
                  </a:endParaRPr>
                </a:p>
              </p:txBody>
            </p:sp>
            <p:sp>
              <p:nvSpPr>
                <p:cNvPr id="15" name="Shape 331">
                  <a:extLst>
                    <a:ext uri="{FF2B5EF4-FFF2-40B4-BE49-F238E27FC236}">
                      <a16:creationId xmlns:a16="http://schemas.microsoft.com/office/drawing/2014/main" id="{7AB67F3B-E67A-2D46-B40F-3BB9DAF56F11}"/>
                    </a:ext>
                  </a:extLst>
                </p:cNvPr>
                <p:cNvSpPr>
                  <a:spLocks noChangeArrowheads="1"/>
                </p:cNvSpPr>
                <p:nvPr/>
              </p:nvSpPr>
              <p:spPr bwMode="auto">
                <a:xfrm>
                  <a:off x="4760118" y="2114777"/>
                  <a:ext cx="2119313" cy="1143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68569" tIns="34275" rIns="68569" bIns="34275"/>
                <a:lstStyle/>
                <a:p>
                  <a:pPr algn="r">
                    <a:buSzPct val="25000"/>
                  </a:pPr>
                  <a:r>
                    <a:rPr lang="en-US" sz="1350" i="1" dirty="0">
                      <a:solidFill>
                        <a:srgbClr val="000000"/>
                      </a:solidFill>
                      <a:latin typeface="Times New Roman" charset="0"/>
                      <a:cs typeface="Times New Roman" charset="0"/>
                      <a:sym typeface="Times New Roman" charset="0"/>
                    </a:rPr>
                    <a:t>h</a:t>
                  </a:r>
                  <a:r>
                    <a:rPr lang="en-US" sz="1350" i="1" baseline="-25000" dirty="0">
                      <a:solidFill>
                        <a:srgbClr val="000000"/>
                      </a:solidFill>
                      <a:latin typeface="Times New Roman" charset="0"/>
                      <a:cs typeface="Times New Roman" charset="0"/>
                      <a:sym typeface="Times New Roman" charset="0"/>
                    </a:rPr>
                    <a:t>m</a:t>
                  </a:r>
                  <a:r>
                    <a:rPr lang="en-US" sz="1350" i="1" dirty="0">
                      <a:solidFill>
                        <a:srgbClr val="000000"/>
                      </a:solidFill>
                      <a:latin typeface="Times New Roman" charset="0"/>
                      <a:cs typeface="Times New Roman" charset="0"/>
                      <a:sym typeface="Times New Roman" charset="0"/>
                    </a:rPr>
                    <a:t> = 95</a:t>
                  </a:r>
                </a:p>
                <a:p>
                  <a:pPr algn="r">
                    <a:buSzPct val="25000"/>
                  </a:pPr>
                  <a:r>
                    <a:rPr lang="en-US" sz="1350" i="1" dirty="0" err="1">
                      <a:solidFill>
                        <a:srgbClr val="000000"/>
                      </a:solidFill>
                      <a:latin typeface="Times New Roman" charset="0"/>
                      <a:cs typeface="Times New Roman" charset="0"/>
                      <a:sym typeface="Times New Roman" charset="0"/>
                    </a:rPr>
                    <a:t>S</a:t>
                  </a:r>
                  <a:r>
                    <a:rPr lang="en-US" sz="1350" i="1" baseline="-25000" dirty="0" err="1">
                      <a:solidFill>
                        <a:srgbClr val="000000"/>
                      </a:solidFill>
                      <a:latin typeface="Times New Roman" charset="0"/>
                      <a:cs typeface="Times New Roman" charset="0"/>
                      <a:sym typeface="Times New Roman" charset="0"/>
                    </a:rPr>
                    <a:t>Fm</a:t>
                  </a:r>
                  <a:r>
                    <a:rPr lang="en-US" sz="1350" i="1" dirty="0">
                      <a:solidFill>
                        <a:srgbClr val="000000"/>
                      </a:solidFill>
                      <a:latin typeface="Times New Roman" charset="0"/>
                      <a:cs typeface="Times New Roman" charset="0"/>
                      <a:sym typeface="Times New Roman" charset="0"/>
                    </a:rPr>
                    <a:t> = 5</a:t>
                  </a:r>
                  <a:endParaRPr lang="en-US" sz="1350" i="1" baseline="-25000" dirty="0">
                    <a:solidFill>
                      <a:srgbClr val="000000"/>
                    </a:solidFill>
                    <a:latin typeface="Times New Roman" charset="0"/>
                    <a:cs typeface="Times New Roman" charset="0"/>
                    <a:sym typeface="Times New Roman" charset="0"/>
                  </a:endParaRPr>
                </a:p>
                <a:p>
                  <a:pPr algn="r">
                    <a:buSzPct val="25000"/>
                  </a:pPr>
                  <a:endParaRPr lang="en-US" sz="2100" i="1" dirty="0">
                    <a:solidFill>
                      <a:srgbClr val="000000"/>
                    </a:solidFill>
                    <a:latin typeface="Times New Roman" charset="0"/>
                    <a:cs typeface="Times New Roman" charset="0"/>
                    <a:sym typeface="Times New Roman" charset="0"/>
                  </a:endParaRPr>
                </a:p>
                <a:p>
                  <a:pPr algn="r">
                    <a:buSzPct val="25000"/>
                  </a:pPr>
                  <a:r>
                    <a:rPr lang="en-US" sz="1350" i="1" dirty="0" err="1">
                      <a:solidFill>
                        <a:srgbClr val="000000"/>
                      </a:solidFill>
                      <a:latin typeface="Times New Roman" charset="0"/>
                      <a:cs typeface="Times New Roman" charset="0"/>
                      <a:sym typeface="Times New Roman" charset="0"/>
                    </a:rPr>
                    <a:t>BOT</a:t>
                  </a:r>
                  <a:r>
                    <a:rPr lang="en-US" sz="1350" i="1" baseline="-25000" dirty="0" err="1">
                      <a:solidFill>
                        <a:srgbClr val="000000"/>
                      </a:solidFill>
                      <a:latin typeface="Times New Roman" charset="0"/>
                      <a:cs typeface="Times New Roman" charset="0"/>
                      <a:sym typeface="Times New Roman" charset="0"/>
                    </a:rPr>
                    <a:t>m</a:t>
                  </a:r>
                  <a:r>
                    <a:rPr lang="en-US" sz="1350" i="1" dirty="0">
                      <a:solidFill>
                        <a:srgbClr val="000000"/>
                      </a:solidFill>
                      <a:latin typeface="Times New Roman" charset="0"/>
                      <a:cs typeface="Times New Roman" charset="0"/>
                      <a:sym typeface="Times New Roman" charset="0"/>
                    </a:rPr>
                    <a:t> = 90</a:t>
                  </a:r>
                </a:p>
              </p:txBody>
            </p:sp>
            <p:sp>
              <p:nvSpPr>
                <p:cNvPr id="11275" name="Shape 330"/>
                <p:cNvSpPr>
                  <a:spLocks noChangeArrowheads="1"/>
                </p:cNvSpPr>
                <p:nvPr/>
              </p:nvSpPr>
              <p:spPr bwMode="auto">
                <a:xfrm>
                  <a:off x="4572000" y="2074070"/>
                  <a:ext cx="630238" cy="4778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68569" tIns="34275" rIns="68569" bIns="34275"/>
                <a:lstStyle/>
                <a:p>
                  <a:pPr>
                    <a:buSzPct val="25000"/>
                  </a:pPr>
                  <a:r>
                    <a:rPr lang="en-US" sz="1875" i="1" dirty="0">
                      <a:solidFill>
                        <a:srgbClr val="000000"/>
                      </a:solidFill>
                      <a:latin typeface="Times New Roman" charset="0"/>
                      <a:cs typeface="Times New Roman" charset="0"/>
                      <a:sym typeface="Times New Roman" charset="0"/>
                    </a:rPr>
                    <a:t>wet</a:t>
                  </a:r>
                </a:p>
              </p:txBody>
            </p:sp>
            <p:sp>
              <p:nvSpPr>
                <p:cNvPr id="11272" name="Shape 327"/>
                <p:cNvSpPr>
                  <a:spLocks noChangeArrowheads="1"/>
                </p:cNvSpPr>
                <p:nvPr/>
              </p:nvSpPr>
              <p:spPr bwMode="auto">
                <a:xfrm>
                  <a:off x="5565775" y="2686050"/>
                  <a:ext cx="182563" cy="182563"/>
                </a:xfrm>
                <a:prstGeom prst="ellipse">
                  <a:avLst/>
                </a:prstGeom>
                <a:solidFill>
                  <a:schemeClr val="tx2"/>
                </a:solidFill>
                <a:ln w="9525">
                  <a:solidFill>
                    <a:schemeClr val="bg1"/>
                  </a:solidFill>
                  <a:round/>
                  <a:headEnd/>
                  <a:tailEnd/>
                </a:ln>
              </p:spPr>
              <p:txBody>
                <a:bodyPr lIns="68569" tIns="34275" rIns="68569" bIns="34275"/>
                <a:lstStyle/>
                <a:p>
                  <a:endParaRPr lang="en-US" sz="1875" i="1">
                    <a:solidFill>
                      <a:srgbClr val="FFFFFF"/>
                    </a:solidFill>
                    <a:latin typeface="Times New Roman" charset="0"/>
                    <a:cs typeface="Times New Roman" charset="0"/>
                    <a:sym typeface="Times New Roman" charset="0"/>
                  </a:endParaRPr>
                </a:p>
              </p:txBody>
            </p:sp>
            <p:sp>
              <p:nvSpPr>
                <p:cNvPr id="11274" name="Shape 329"/>
                <p:cNvSpPr>
                  <a:spLocks noChangeArrowheads="1"/>
                </p:cNvSpPr>
                <p:nvPr/>
              </p:nvSpPr>
              <p:spPr bwMode="auto">
                <a:xfrm rot="10800000">
                  <a:off x="6259513" y="2795588"/>
                  <a:ext cx="255587" cy="292100"/>
                </a:xfrm>
                <a:prstGeom prst="triangle">
                  <a:avLst>
                    <a:gd name="adj" fmla="val 50000"/>
                  </a:avLst>
                </a:prstGeom>
                <a:solidFill>
                  <a:schemeClr val="accent1"/>
                </a:solidFill>
                <a:ln w="9525">
                  <a:solidFill>
                    <a:schemeClr val="bg1"/>
                  </a:solidFill>
                  <a:round/>
                  <a:headEnd/>
                  <a:tailEnd/>
                </a:ln>
              </p:spPr>
              <p:txBody>
                <a:bodyPr lIns="68569" tIns="34275" rIns="68569" bIns="34275"/>
                <a:lstStyle/>
                <a:p>
                  <a:endParaRPr lang="en-US" sz="1875" i="1">
                    <a:solidFill>
                      <a:srgbClr val="FFFFFF"/>
                    </a:solidFill>
                    <a:latin typeface="Times New Roman" charset="0"/>
                    <a:cs typeface="Times New Roman" charset="0"/>
                    <a:sym typeface="Times New Roman" charset="0"/>
                  </a:endParaRPr>
                </a:p>
              </p:txBody>
            </p:sp>
          </p:grpSp>
          <p:cxnSp>
            <p:nvCxnSpPr>
              <p:cNvPr id="11273" name="Shape 328"/>
              <p:cNvCxnSpPr>
                <a:cxnSpLocks noChangeShapeType="1"/>
              </p:cNvCxnSpPr>
              <p:nvPr/>
            </p:nvCxnSpPr>
            <p:spPr bwMode="auto">
              <a:xfrm>
                <a:off x="4543425" y="2378076"/>
                <a:ext cx="2409825" cy="15875"/>
              </a:xfrm>
              <a:prstGeom prst="straightConnector1">
                <a:avLst/>
              </a:prstGeom>
              <a:noFill/>
              <a:ln w="28575">
                <a:solidFill>
                  <a:schemeClr val="tx1"/>
                </a:solidFill>
                <a:round/>
                <a:headEnd/>
                <a:tailEnd/>
              </a:ln>
              <a:extLst>
                <a:ext uri="{909E8E84-426E-40dd-AFC4-6F175D3DCCD1}">
                  <a14:hiddenFill xmlns="" xmlns:a14="http://schemas.microsoft.com/office/drawing/2010/main">
                    <a:noFill/>
                  </a14:hiddenFill>
                </a:ext>
              </a:extLst>
            </p:spPr>
          </p:cxnSp>
          <p:cxnSp>
            <p:nvCxnSpPr>
              <p:cNvPr id="9" name="Straight Arrow Connector 8">
                <a:extLst>
                  <a:ext uri="{FF2B5EF4-FFF2-40B4-BE49-F238E27FC236}">
                    <a16:creationId xmlns:a16="http://schemas.microsoft.com/office/drawing/2014/main" id="{019AF6DB-AC9F-A046-AB2E-3A2207F8A380}"/>
                  </a:ext>
                </a:extLst>
              </p:cNvPr>
              <p:cNvCxnSpPr>
                <a:cxnSpLocks/>
                <a:stCxn id="11272" idx="2"/>
                <a:endCxn id="11271" idx="6"/>
              </p:cNvCxnSpPr>
              <p:nvPr/>
            </p:nvCxnSpPr>
            <p:spPr bwMode="auto">
              <a:xfrm flipH="1" flipV="1">
                <a:off x="3429793" y="2081214"/>
                <a:ext cx="2135982" cy="2381"/>
              </a:xfrm>
              <a:prstGeom prst="straightConnector1">
                <a:avLst/>
              </a:prstGeom>
              <a:solidFill>
                <a:schemeClr val="accent1"/>
              </a:solidFill>
              <a:ln w="12700"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grpSp>
        <p:pic>
          <p:nvPicPr>
            <p:cNvPr id="14" name="Picture 13">
              <a:extLst>
                <a:ext uri="{FF2B5EF4-FFF2-40B4-BE49-F238E27FC236}">
                  <a16:creationId xmlns:a16="http://schemas.microsoft.com/office/drawing/2014/main" id="{AEBD6749-5504-4740-845F-437F0CD7F15B}"/>
                </a:ext>
              </a:extLst>
            </p:cNvPr>
            <p:cNvPicPr>
              <a:picLocks noChangeAspect="1"/>
            </p:cNvPicPr>
            <p:nvPr/>
          </p:nvPicPr>
          <p:blipFill>
            <a:blip r:embed="rId2"/>
            <a:stretch>
              <a:fillRect/>
            </a:stretch>
          </p:blipFill>
          <p:spPr>
            <a:xfrm>
              <a:off x="1628775" y="2626171"/>
              <a:ext cx="5886450" cy="971550"/>
            </a:xfrm>
            <a:prstGeom prst="rect">
              <a:avLst/>
            </a:prstGeom>
          </p:spPr>
        </p:pic>
      </p:grpSp>
      <p:sp>
        <p:nvSpPr>
          <p:cNvPr id="21" name="Title 1">
            <a:extLst>
              <a:ext uri="{FF2B5EF4-FFF2-40B4-BE49-F238E27FC236}">
                <a16:creationId xmlns:a16="http://schemas.microsoft.com/office/drawing/2014/main" id="{997E80C0-3DE2-F54A-AE77-7EE929BFF954}"/>
              </a:ext>
            </a:extLst>
          </p:cNvPr>
          <p:cNvSpPr>
            <a:spLocks noGrp="1"/>
          </p:cNvSpPr>
          <p:nvPr>
            <p:ph type="title"/>
          </p:nvPr>
        </p:nvSpPr>
        <p:spPr>
          <a:xfrm>
            <a:off x="457201" y="377671"/>
            <a:ext cx="8226425" cy="572208"/>
          </a:xfrm>
        </p:spPr>
        <p:txBody>
          <a:bodyPr/>
          <a:lstStyle/>
          <a:p>
            <a:pPr>
              <a:defRPr/>
            </a:pPr>
            <a:r>
              <a:rPr lang="en-US" dirty="0"/>
              <a:t>Newton-Raphson formulation</a:t>
            </a:r>
          </a:p>
        </p:txBody>
      </p:sp>
    </p:spTree>
    <p:extLst>
      <p:ext uri="{BB962C8B-B14F-4D97-AF65-F5344CB8AC3E}">
        <p14:creationId xmlns:p14="http://schemas.microsoft.com/office/powerpoint/2010/main" val="17939360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Newton-Raphson Formulation</a:t>
            </a:r>
          </a:p>
        </p:txBody>
      </p:sp>
      <p:sp>
        <p:nvSpPr>
          <p:cNvPr id="12290" name="TextBox 3"/>
          <p:cNvSpPr txBox="1">
            <a:spLocks noChangeArrowheads="1"/>
          </p:cNvSpPr>
          <p:nvPr/>
        </p:nvSpPr>
        <p:spPr bwMode="auto">
          <a:xfrm>
            <a:off x="457201" y="1103750"/>
            <a:ext cx="8225233"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sz="4000">
                <a:solidFill>
                  <a:schemeClr val="tx1"/>
                </a:solidFill>
                <a:latin typeface="Arial" charset="0"/>
                <a:ea typeface="ＭＳ Ｐゴシック" charset="0"/>
                <a:cs typeface="ＭＳ Ｐゴシック" charset="0"/>
              </a:defRPr>
            </a:lvl1pPr>
            <a:lvl2pPr marL="742950" indent="-285750">
              <a:defRPr sz="4000">
                <a:solidFill>
                  <a:schemeClr val="tx1"/>
                </a:solidFill>
                <a:latin typeface="Arial" charset="0"/>
                <a:ea typeface="ＭＳ Ｐゴシック" charset="0"/>
              </a:defRPr>
            </a:lvl2pPr>
            <a:lvl3pPr marL="1143000" indent="-228600">
              <a:defRPr sz="4000">
                <a:solidFill>
                  <a:schemeClr val="tx1"/>
                </a:solidFill>
                <a:latin typeface="Arial" charset="0"/>
                <a:ea typeface="ＭＳ Ｐゴシック" charset="0"/>
              </a:defRPr>
            </a:lvl3pPr>
            <a:lvl4pPr marL="1600200" indent="-228600">
              <a:defRPr sz="4000">
                <a:solidFill>
                  <a:schemeClr val="tx1"/>
                </a:solidFill>
                <a:latin typeface="Arial" charset="0"/>
                <a:ea typeface="ＭＳ Ｐゴシック" charset="0"/>
              </a:defRPr>
            </a:lvl4pPr>
            <a:lvl5pPr marL="2057400" indent="-228600">
              <a:defRPr sz="4000">
                <a:solidFill>
                  <a:schemeClr val="tx1"/>
                </a:solidFill>
                <a:latin typeface="Arial" charset="0"/>
                <a:ea typeface="ＭＳ Ｐゴシック" charset="0"/>
              </a:defRPr>
            </a:lvl5pPr>
            <a:lvl6pPr marL="2514600" indent="-228600" eaLnBrk="0" fontAlgn="base" hangingPunct="0">
              <a:spcBef>
                <a:spcPct val="0"/>
              </a:spcBef>
              <a:spcAft>
                <a:spcPct val="0"/>
              </a:spcAft>
              <a:defRPr sz="4000">
                <a:solidFill>
                  <a:schemeClr val="tx1"/>
                </a:solidFill>
                <a:latin typeface="Arial" charset="0"/>
                <a:ea typeface="ＭＳ Ｐゴシック" charset="0"/>
              </a:defRPr>
            </a:lvl6pPr>
            <a:lvl7pPr marL="2971800" indent="-228600" eaLnBrk="0" fontAlgn="base" hangingPunct="0">
              <a:spcBef>
                <a:spcPct val="0"/>
              </a:spcBef>
              <a:spcAft>
                <a:spcPct val="0"/>
              </a:spcAft>
              <a:defRPr sz="4000">
                <a:solidFill>
                  <a:schemeClr val="tx1"/>
                </a:solidFill>
                <a:latin typeface="Arial" charset="0"/>
                <a:ea typeface="ＭＳ Ｐゴシック" charset="0"/>
              </a:defRPr>
            </a:lvl7pPr>
            <a:lvl8pPr marL="3429000" indent="-228600" eaLnBrk="0" fontAlgn="base" hangingPunct="0">
              <a:spcBef>
                <a:spcPct val="0"/>
              </a:spcBef>
              <a:spcAft>
                <a:spcPct val="0"/>
              </a:spcAft>
              <a:defRPr sz="4000">
                <a:solidFill>
                  <a:schemeClr val="tx1"/>
                </a:solidFill>
                <a:latin typeface="Arial" charset="0"/>
                <a:ea typeface="ＭＳ Ｐゴシック" charset="0"/>
              </a:defRPr>
            </a:lvl8pPr>
            <a:lvl9pPr marL="3886200" indent="-228600" eaLnBrk="0" fontAlgn="base" hangingPunct="0">
              <a:spcBef>
                <a:spcPct val="0"/>
              </a:spcBef>
              <a:spcAft>
                <a:spcPct val="0"/>
              </a:spcAft>
              <a:defRPr sz="4000">
                <a:solidFill>
                  <a:schemeClr val="tx1"/>
                </a:solidFill>
                <a:latin typeface="Arial" charset="0"/>
                <a:ea typeface="ＭＳ Ｐゴシック" charset="0"/>
              </a:defRPr>
            </a:lvl9pPr>
          </a:lstStyle>
          <a:p>
            <a:r>
              <a:rPr lang="en-US" sz="1800" dirty="0">
                <a:solidFill>
                  <a:srgbClr val="FFFFFF"/>
                </a:solidFill>
                <a:latin typeface="Times New Roman" panose="02020603050405020304" pitchFamily="18" charset="0"/>
                <a:cs typeface="Times New Roman" panose="02020603050405020304" pitchFamily="18" charset="0"/>
                <a:sym typeface="Allerta" charset="0"/>
              </a:rPr>
              <a:t>Conductance transitions from head-dependent to constant</a:t>
            </a:r>
            <a:endParaRPr lang="en-US" sz="1800" dirty="0">
              <a:solidFill>
                <a:srgbClr val="FFFFFF"/>
              </a:solidFill>
              <a:latin typeface="Times New Roman" panose="02020603050405020304" pitchFamily="18" charset="0"/>
              <a:cs typeface="Times New Roman" panose="02020603050405020304" pitchFamily="18" charset="0"/>
            </a:endParaRPr>
          </a:p>
        </p:txBody>
      </p:sp>
      <p:grpSp>
        <p:nvGrpSpPr>
          <p:cNvPr id="5" name="Group 4">
            <a:extLst>
              <a:ext uri="{FF2B5EF4-FFF2-40B4-BE49-F238E27FC236}">
                <a16:creationId xmlns:a16="http://schemas.microsoft.com/office/drawing/2014/main" id="{64DD0FF6-8174-854D-AF27-688E1503F5C7}"/>
              </a:ext>
            </a:extLst>
          </p:cNvPr>
          <p:cNvGrpSpPr/>
          <p:nvPr/>
        </p:nvGrpSpPr>
        <p:grpSpPr>
          <a:xfrm>
            <a:off x="1570339" y="1794372"/>
            <a:ext cx="6118793" cy="2178050"/>
            <a:chOff x="1570339" y="1618100"/>
            <a:chExt cx="6118793" cy="2178050"/>
          </a:xfrm>
        </p:grpSpPr>
        <p:grpSp>
          <p:nvGrpSpPr>
            <p:cNvPr id="12" name="Group 11"/>
            <p:cNvGrpSpPr/>
            <p:nvPr/>
          </p:nvGrpSpPr>
          <p:grpSpPr>
            <a:xfrm>
              <a:off x="1771651" y="1643500"/>
              <a:ext cx="3970130" cy="2152650"/>
              <a:chOff x="1524000" y="2015067"/>
              <a:chExt cx="5293507" cy="2870200"/>
            </a:xfrm>
          </p:grpSpPr>
          <p:cxnSp>
            <p:nvCxnSpPr>
              <p:cNvPr id="12293" name="Shape 344"/>
              <p:cNvCxnSpPr>
                <a:cxnSpLocks noChangeShapeType="1"/>
              </p:cNvCxnSpPr>
              <p:nvPr/>
            </p:nvCxnSpPr>
            <p:spPr bwMode="auto">
              <a:xfrm rot="5400000">
                <a:off x="1560500" y="3092186"/>
                <a:ext cx="1863725" cy="1588"/>
              </a:xfrm>
              <a:prstGeom prst="straightConnector1">
                <a:avLst/>
              </a:prstGeom>
              <a:noFill/>
              <a:ln w="28575">
                <a:solidFill>
                  <a:schemeClr val="bg1"/>
                </a:solidFill>
                <a:round/>
                <a:headEnd/>
                <a:tailEnd/>
              </a:ln>
              <a:extLst>
                <a:ext uri="{909E8E84-426E-40dd-AFC4-6F175D3DCCD1}">
                  <a14:hiddenFill xmlns="" xmlns:a14="http://schemas.microsoft.com/office/drawing/2010/main">
                    <a:noFill/>
                  </a14:hiddenFill>
                </a:ext>
              </a:extLst>
            </p:spPr>
          </p:cxnSp>
          <p:cxnSp>
            <p:nvCxnSpPr>
              <p:cNvPr id="12294" name="Shape 345"/>
              <p:cNvCxnSpPr>
                <a:cxnSpLocks noChangeShapeType="1"/>
              </p:cNvCxnSpPr>
              <p:nvPr/>
            </p:nvCxnSpPr>
            <p:spPr bwMode="auto">
              <a:xfrm>
                <a:off x="2493157" y="4023255"/>
                <a:ext cx="3724275" cy="1587"/>
              </a:xfrm>
              <a:prstGeom prst="straightConnector1">
                <a:avLst/>
              </a:prstGeom>
              <a:noFill/>
              <a:ln w="28575">
                <a:solidFill>
                  <a:schemeClr val="bg1"/>
                </a:solidFill>
                <a:round/>
                <a:headEnd/>
                <a:tailEnd/>
              </a:ln>
              <a:extLst>
                <a:ext uri="{909E8E84-426E-40dd-AFC4-6F175D3DCCD1}">
                  <a14:hiddenFill xmlns="" xmlns:a14="http://schemas.microsoft.com/office/drawing/2010/main">
                    <a:noFill/>
                  </a14:hiddenFill>
                </a:ext>
              </a:extLst>
            </p:spPr>
          </p:cxnSp>
          <p:cxnSp>
            <p:nvCxnSpPr>
              <p:cNvPr id="12295" name="Shape 346"/>
              <p:cNvCxnSpPr>
                <a:cxnSpLocks noChangeShapeType="1"/>
              </p:cNvCxnSpPr>
              <p:nvPr/>
            </p:nvCxnSpPr>
            <p:spPr bwMode="auto">
              <a:xfrm rot="16200000">
                <a:off x="5213338" y="3019161"/>
                <a:ext cx="2009775" cy="1587"/>
              </a:xfrm>
              <a:prstGeom prst="straightConnector1">
                <a:avLst/>
              </a:prstGeom>
              <a:noFill/>
              <a:ln w="28575">
                <a:solidFill>
                  <a:schemeClr val="bg1"/>
                </a:solidFill>
                <a:round/>
                <a:headEnd/>
                <a:tailEnd/>
              </a:ln>
              <a:extLst>
                <a:ext uri="{909E8E84-426E-40dd-AFC4-6F175D3DCCD1}">
                  <a14:hiddenFill xmlns="" xmlns:a14="http://schemas.microsoft.com/office/drawing/2010/main">
                    <a:noFill/>
                  </a14:hiddenFill>
                </a:ext>
              </a:extLst>
            </p:spPr>
          </p:cxnSp>
          <p:cxnSp>
            <p:nvCxnSpPr>
              <p:cNvPr id="12298" name="Shape 349"/>
              <p:cNvCxnSpPr>
                <a:cxnSpLocks noChangeShapeType="1"/>
              </p:cNvCxnSpPr>
              <p:nvPr/>
            </p:nvCxnSpPr>
            <p:spPr bwMode="auto">
              <a:xfrm rot="16200000">
                <a:off x="2254238" y="3165211"/>
                <a:ext cx="1717675" cy="1587"/>
              </a:xfrm>
              <a:prstGeom prst="straightConnector1">
                <a:avLst/>
              </a:prstGeom>
              <a:noFill/>
              <a:ln w="12700">
                <a:solidFill>
                  <a:schemeClr val="bg1"/>
                </a:solidFill>
                <a:prstDash val="dash"/>
                <a:round/>
                <a:headEnd/>
                <a:tailEnd/>
              </a:ln>
              <a:extLst>
                <a:ext uri="{909E8E84-426E-40dd-AFC4-6F175D3DCCD1}">
                  <a14:hiddenFill xmlns="" xmlns:a14="http://schemas.microsoft.com/office/drawing/2010/main">
                    <a:noFill/>
                  </a14:hiddenFill>
                </a:ext>
              </a:extLst>
            </p:spPr>
          </p:cxnSp>
          <p:cxnSp>
            <p:nvCxnSpPr>
              <p:cNvPr id="12301" name="Shape 352"/>
              <p:cNvCxnSpPr>
                <a:cxnSpLocks noChangeShapeType="1"/>
              </p:cNvCxnSpPr>
              <p:nvPr/>
            </p:nvCxnSpPr>
            <p:spPr bwMode="auto">
              <a:xfrm rot="16200000">
                <a:off x="2332819" y="3708930"/>
                <a:ext cx="1587" cy="338138"/>
              </a:xfrm>
              <a:prstGeom prst="straightConnector1">
                <a:avLst/>
              </a:prstGeom>
              <a:noFill/>
              <a:ln w="28575">
                <a:solidFill>
                  <a:schemeClr val="bg1"/>
                </a:solidFill>
                <a:round/>
                <a:headEnd/>
                <a:tailEnd/>
              </a:ln>
              <a:extLst>
                <a:ext uri="{909E8E84-426E-40dd-AFC4-6F175D3DCCD1}">
                  <a14:hiddenFill xmlns="" xmlns:a14="http://schemas.microsoft.com/office/drawing/2010/main">
                    <a:noFill/>
                  </a14:hiddenFill>
                </a:ext>
              </a:extLst>
            </p:spPr>
          </p:cxnSp>
          <p:sp>
            <p:nvSpPr>
              <p:cNvPr id="12302" name="Shape 353"/>
              <p:cNvSpPr txBox="1">
                <a:spLocks noChangeArrowheads="1"/>
              </p:cNvSpPr>
              <p:nvPr/>
            </p:nvSpPr>
            <p:spPr bwMode="auto">
              <a:xfrm>
                <a:off x="2602694" y="4023255"/>
                <a:ext cx="1076325" cy="8620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68569" tIns="34275" rIns="68569" bIns="34275"/>
              <a:lstStyle>
                <a:lvl1pPr>
                  <a:defRPr sz="4000">
                    <a:solidFill>
                      <a:schemeClr val="tx1"/>
                    </a:solidFill>
                    <a:latin typeface="Arial" charset="0"/>
                    <a:ea typeface="ＭＳ Ｐゴシック" charset="0"/>
                    <a:cs typeface="ＭＳ Ｐゴシック" charset="0"/>
                  </a:defRPr>
                </a:lvl1pPr>
                <a:lvl2pPr marL="742950" indent="-285750">
                  <a:defRPr sz="4000">
                    <a:solidFill>
                      <a:schemeClr val="tx1"/>
                    </a:solidFill>
                    <a:latin typeface="Arial" charset="0"/>
                    <a:ea typeface="ＭＳ Ｐゴシック" charset="0"/>
                  </a:defRPr>
                </a:lvl2pPr>
                <a:lvl3pPr marL="1143000" indent="-228600">
                  <a:defRPr sz="4000">
                    <a:solidFill>
                      <a:schemeClr val="tx1"/>
                    </a:solidFill>
                    <a:latin typeface="Arial" charset="0"/>
                    <a:ea typeface="ＭＳ Ｐゴシック" charset="0"/>
                  </a:defRPr>
                </a:lvl3pPr>
                <a:lvl4pPr marL="1600200" indent="-228600">
                  <a:defRPr sz="4000">
                    <a:solidFill>
                      <a:schemeClr val="tx1"/>
                    </a:solidFill>
                    <a:latin typeface="Arial" charset="0"/>
                    <a:ea typeface="ＭＳ Ｐゴシック" charset="0"/>
                  </a:defRPr>
                </a:lvl4pPr>
                <a:lvl5pPr marL="2057400" indent="-228600">
                  <a:defRPr sz="4000">
                    <a:solidFill>
                      <a:schemeClr val="tx1"/>
                    </a:solidFill>
                    <a:latin typeface="Arial" charset="0"/>
                    <a:ea typeface="ＭＳ Ｐゴシック" charset="0"/>
                  </a:defRPr>
                </a:lvl5pPr>
                <a:lvl6pPr marL="2514600" indent="-228600" eaLnBrk="0" fontAlgn="base" hangingPunct="0">
                  <a:spcBef>
                    <a:spcPct val="0"/>
                  </a:spcBef>
                  <a:spcAft>
                    <a:spcPct val="0"/>
                  </a:spcAft>
                  <a:defRPr sz="4000">
                    <a:solidFill>
                      <a:schemeClr val="tx1"/>
                    </a:solidFill>
                    <a:latin typeface="Arial" charset="0"/>
                    <a:ea typeface="ＭＳ Ｐゴシック" charset="0"/>
                  </a:defRPr>
                </a:lvl6pPr>
                <a:lvl7pPr marL="2971800" indent="-228600" eaLnBrk="0" fontAlgn="base" hangingPunct="0">
                  <a:spcBef>
                    <a:spcPct val="0"/>
                  </a:spcBef>
                  <a:spcAft>
                    <a:spcPct val="0"/>
                  </a:spcAft>
                  <a:defRPr sz="4000">
                    <a:solidFill>
                      <a:schemeClr val="tx1"/>
                    </a:solidFill>
                    <a:latin typeface="Arial" charset="0"/>
                    <a:ea typeface="ＭＳ Ｐゴシック" charset="0"/>
                  </a:defRPr>
                </a:lvl7pPr>
                <a:lvl8pPr marL="3429000" indent="-228600" eaLnBrk="0" fontAlgn="base" hangingPunct="0">
                  <a:spcBef>
                    <a:spcPct val="0"/>
                  </a:spcBef>
                  <a:spcAft>
                    <a:spcPct val="0"/>
                  </a:spcAft>
                  <a:defRPr sz="4000">
                    <a:solidFill>
                      <a:schemeClr val="tx1"/>
                    </a:solidFill>
                    <a:latin typeface="Arial" charset="0"/>
                    <a:ea typeface="ＭＳ Ｐゴシック" charset="0"/>
                  </a:defRPr>
                </a:lvl8pPr>
                <a:lvl9pPr marL="3886200" indent="-228600" eaLnBrk="0" fontAlgn="base" hangingPunct="0">
                  <a:spcBef>
                    <a:spcPct val="0"/>
                  </a:spcBef>
                  <a:spcAft>
                    <a:spcPct val="0"/>
                  </a:spcAft>
                  <a:defRPr sz="4000">
                    <a:solidFill>
                      <a:schemeClr val="tx1"/>
                    </a:solidFill>
                    <a:latin typeface="Arial" charset="0"/>
                    <a:ea typeface="ＭＳ Ｐゴシック" charset="0"/>
                  </a:defRPr>
                </a:lvl9pPr>
              </a:lstStyle>
              <a:p>
                <a:pPr>
                  <a:buSzPct val="25000"/>
                </a:pPr>
                <a:r>
                  <a:rPr lang="en-US" sz="1875" i="1" dirty="0">
                    <a:solidFill>
                      <a:srgbClr val="FFFFFF"/>
                    </a:solidFill>
                    <a:latin typeface="Times New Roman" charset="0"/>
                    <a:ea typeface="MS PGothic" charset="0"/>
                    <a:cs typeface="MS PGothic" charset="0"/>
                    <a:sym typeface="Times New Roman" charset="0"/>
                  </a:rPr>
                  <a:t>Cell</a:t>
                </a:r>
              </a:p>
              <a:p>
                <a:pPr>
                  <a:buSzPct val="25000"/>
                </a:pPr>
                <a:r>
                  <a:rPr lang="en-US" sz="1875" i="1" dirty="0">
                    <a:solidFill>
                      <a:srgbClr val="FFFFFF"/>
                    </a:solidFill>
                    <a:latin typeface="Times New Roman" charset="0"/>
                    <a:ea typeface="MS PGothic" charset="0"/>
                    <a:cs typeface="MS PGothic" charset="0"/>
                    <a:sym typeface="Times New Roman" charset="0"/>
                  </a:rPr>
                  <a:t>bottom</a:t>
                </a:r>
              </a:p>
            </p:txBody>
          </p:sp>
          <p:cxnSp>
            <p:nvCxnSpPr>
              <p:cNvPr id="12303" name="Shape 354"/>
              <p:cNvCxnSpPr>
                <a:cxnSpLocks noChangeShapeType="1"/>
              </p:cNvCxnSpPr>
              <p:nvPr/>
            </p:nvCxnSpPr>
            <p:spPr bwMode="auto">
              <a:xfrm rot="16200000">
                <a:off x="4758519" y="3162830"/>
                <a:ext cx="1716087" cy="1588"/>
              </a:xfrm>
              <a:prstGeom prst="straightConnector1">
                <a:avLst/>
              </a:prstGeom>
              <a:noFill/>
              <a:ln w="12700">
                <a:solidFill>
                  <a:schemeClr val="bg1"/>
                </a:solidFill>
                <a:prstDash val="dash"/>
                <a:round/>
                <a:headEnd/>
                <a:tailEnd/>
              </a:ln>
              <a:extLst>
                <a:ext uri="{909E8E84-426E-40dd-AFC4-6F175D3DCCD1}">
                  <a14:hiddenFill xmlns="" xmlns:a14="http://schemas.microsoft.com/office/drawing/2010/main">
                    <a:noFill/>
                  </a14:hiddenFill>
                </a:ext>
              </a:extLst>
            </p:spPr>
          </p:cxnSp>
          <p:sp>
            <p:nvSpPr>
              <p:cNvPr id="12304" name="Shape 355"/>
              <p:cNvSpPr txBox="1">
                <a:spLocks noChangeArrowheads="1"/>
              </p:cNvSpPr>
              <p:nvPr/>
            </p:nvSpPr>
            <p:spPr bwMode="auto">
              <a:xfrm>
                <a:off x="5271282" y="4021667"/>
                <a:ext cx="800100" cy="860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68569" tIns="34275" rIns="68569" bIns="34275"/>
              <a:lstStyle>
                <a:lvl1pPr>
                  <a:defRPr sz="4000">
                    <a:solidFill>
                      <a:schemeClr val="tx1"/>
                    </a:solidFill>
                    <a:latin typeface="Arial" charset="0"/>
                    <a:ea typeface="ＭＳ Ｐゴシック" charset="0"/>
                    <a:cs typeface="ＭＳ Ｐゴシック" charset="0"/>
                  </a:defRPr>
                </a:lvl1pPr>
                <a:lvl2pPr marL="742950" indent="-285750">
                  <a:defRPr sz="4000">
                    <a:solidFill>
                      <a:schemeClr val="tx1"/>
                    </a:solidFill>
                    <a:latin typeface="Arial" charset="0"/>
                    <a:ea typeface="ＭＳ Ｐゴシック" charset="0"/>
                  </a:defRPr>
                </a:lvl2pPr>
                <a:lvl3pPr marL="1143000" indent="-228600">
                  <a:defRPr sz="4000">
                    <a:solidFill>
                      <a:schemeClr val="tx1"/>
                    </a:solidFill>
                    <a:latin typeface="Arial" charset="0"/>
                    <a:ea typeface="ＭＳ Ｐゴシック" charset="0"/>
                  </a:defRPr>
                </a:lvl3pPr>
                <a:lvl4pPr marL="1600200" indent="-228600">
                  <a:defRPr sz="4000">
                    <a:solidFill>
                      <a:schemeClr val="tx1"/>
                    </a:solidFill>
                    <a:latin typeface="Arial" charset="0"/>
                    <a:ea typeface="ＭＳ Ｐゴシック" charset="0"/>
                  </a:defRPr>
                </a:lvl4pPr>
                <a:lvl5pPr marL="2057400" indent="-228600">
                  <a:defRPr sz="4000">
                    <a:solidFill>
                      <a:schemeClr val="tx1"/>
                    </a:solidFill>
                    <a:latin typeface="Arial" charset="0"/>
                    <a:ea typeface="ＭＳ Ｐゴシック" charset="0"/>
                  </a:defRPr>
                </a:lvl5pPr>
                <a:lvl6pPr marL="2514600" indent="-228600" eaLnBrk="0" fontAlgn="base" hangingPunct="0">
                  <a:spcBef>
                    <a:spcPct val="0"/>
                  </a:spcBef>
                  <a:spcAft>
                    <a:spcPct val="0"/>
                  </a:spcAft>
                  <a:defRPr sz="4000">
                    <a:solidFill>
                      <a:schemeClr val="tx1"/>
                    </a:solidFill>
                    <a:latin typeface="Arial" charset="0"/>
                    <a:ea typeface="ＭＳ Ｐゴシック" charset="0"/>
                  </a:defRPr>
                </a:lvl6pPr>
                <a:lvl7pPr marL="2971800" indent="-228600" eaLnBrk="0" fontAlgn="base" hangingPunct="0">
                  <a:spcBef>
                    <a:spcPct val="0"/>
                  </a:spcBef>
                  <a:spcAft>
                    <a:spcPct val="0"/>
                  </a:spcAft>
                  <a:defRPr sz="4000">
                    <a:solidFill>
                      <a:schemeClr val="tx1"/>
                    </a:solidFill>
                    <a:latin typeface="Arial" charset="0"/>
                    <a:ea typeface="ＭＳ Ｐゴシック" charset="0"/>
                  </a:defRPr>
                </a:lvl7pPr>
                <a:lvl8pPr marL="3429000" indent="-228600" eaLnBrk="0" fontAlgn="base" hangingPunct="0">
                  <a:spcBef>
                    <a:spcPct val="0"/>
                  </a:spcBef>
                  <a:spcAft>
                    <a:spcPct val="0"/>
                  </a:spcAft>
                  <a:defRPr sz="4000">
                    <a:solidFill>
                      <a:schemeClr val="tx1"/>
                    </a:solidFill>
                    <a:latin typeface="Arial" charset="0"/>
                    <a:ea typeface="ＭＳ Ｐゴシック" charset="0"/>
                  </a:defRPr>
                </a:lvl8pPr>
                <a:lvl9pPr marL="3886200" indent="-228600" eaLnBrk="0" fontAlgn="base" hangingPunct="0">
                  <a:spcBef>
                    <a:spcPct val="0"/>
                  </a:spcBef>
                  <a:spcAft>
                    <a:spcPct val="0"/>
                  </a:spcAft>
                  <a:defRPr sz="4000">
                    <a:solidFill>
                      <a:schemeClr val="tx1"/>
                    </a:solidFill>
                    <a:latin typeface="Arial" charset="0"/>
                    <a:ea typeface="ＭＳ Ｐゴシック" charset="0"/>
                  </a:defRPr>
                </a:lvl9pPr>
              </a:lstStyle>
              <a:p>
                <a:pPr>
                  <a:buSzPct val="25000"/>
                </a:pPr>
                <a:r>
                  <a:rPr lang="en-US" sz="1875" i="1" dirty="0">
                    <a:solidFill>
                      <a:srgbClr val="FFFFFF"/>
                    </a:solidFill>
                    <a:latin typeface="Times New Roman" charset="0"/>
                    <a:ea typeface="MS PGothic" charset="0"/>
                    <a:cs typeface="MS PGothic" charset="0"/>
                    <a:sym typeface="Times New Roman" charset="0"/>
                  </a:rPr>
                  <a:t>Cell </a:t>
                </a:r>
              </a:p>
              <a:p>
                <a:pPr>
                  <a:buSzPct val="25000"/>
                </a:pPr>
                <a:r>
                  <a:rPr lang="en-US" sz="1875" i="1" dirty="0">
                    <a:solidFill>
                      <a:srgbClr val="FFFFFF"/>
                    </a:solidFill>
                    <a:latin typeface="Times New Roman" charset="0"/>
                    <a:ea typeface="MS PGothic" charset="0"/>
                    <a:cs typeface="MS PGothic" charset="0"/>
                    <a:sym typeface="Times New Roman" charset="0"/>
                  </a:rPr>
                  <a:t>top</a:t>
                </a:r>
              </a:p>
            </p:txBody>
          </p:sp>
          <p:cxnSp>
            <p:nvCxnSpPr>
              <p:cNvPr id="12305" name="Shape 356"/>
              <p:cNvCxnSpPr>
                <a:cxnSpLocks noChangeShapeType="1"/>
              </p:cNvCxnSpPr>
              <p:nvPr/>
            </p:nvCxnSpPr>
            <p:spPr bwMode="auto">
              <a:xfrm>
                <a:off x="2493157" y="3877205"/>
                <a:ext cx="620712" cy="1587"/>
              </a:xfrm>
              <a:prstGeom prst="straightConnector1">
                <a:avLst/>
              </a:prstGeom>
              <a:noFill/>
              <a:ln w="38100">
                <a:solidFill>
                  <a:srgbClr val="FFFF00"/>
                </a:solidFill>
                <a:round/>
                <a:headEnd/>
                <a:tailEnd/>
              </a:ln>
              <a:extLst>
                <a:ext uri="{909E8E84-426E-40dd-AFC4-6F175D3DCCD1}">
                  <a14:hiddenFill xmlns="" xmlns:a14="http://schemas.microsoft.com/office/drawing/2010/main">
                    <a:noFill/>
                  </a14:hiddenFill>
                </a:ext>
              </a:extLst>
            </p:spPr>
          </p:cxnSp>
          <p:cxnSp>
            <p:nvCxnSpPr>
              <p:cNvPr id="12306" name="Shape 357"/>
              <p:cNvCxnSpPr>
                <a:cxnSpLocks noChangeShapeType="1"/>
              </p:cNvCxnSpPr>
              <p:nvPr/>
            </p:nvCxnSpPr>
            <p:spPr bwMode="auto">
              <a:xfrm rot="10800000" flipH="1">
                <a:off x="3113869" y="2270655"/>
                <a:ext cx="2519363" cy="1606550"/>
              </a:xfrm>
              <a:prstGeom prst="straightConnector1">
                <a:avLst/>
              </a:prstGeom>
              <a:noFill/>
              <a:ln w="38100">
                <a:solidFill>
                  <a:srgbClr val="FFFF00"/>
                </a:solidFill>
                <a:round/>
                <a:headEnd/>
                <a:tailEnd/>
              </a:ln>
              <a:extLst>
                <a:ext uri="{909E8E84-426E-40dd-AFC4-6F175D3DCCD1}">
                  <a14:hiddenFill xmlns="" xmlns:a14="http://schemas.microsoft.com/office/drawing/2010/main">
                    <a:noFill/>
                  </a14:hiddenFill>
                </a:ext>
              </a:extLst>
            </p:spPr>
          </p:cxnSp>
          <p:cxnSp>
            <p:nvCxnSpPr>
              <p:cNvPr id="12307" name="Shape 358"/>
              <p:cNvCxnSpPr>
                <a:cxnSpLocks noChangeShapeType="1"/>
              </p:cNvCxnSpPr>
              <p:nvPr/>
            </p:nvCxnSpPr>
            <p:spPr bwMode="auto">
              <a:xfrm>
                <a:off x="5633232" y="2270655"/>
                <a:ext cx="584200" cy="1587"/>
              </a:xfrm>
              <a:prstGeom prst="straightConnector1">
                <a:avLst/>
              </a:prstGeom>
              <a:noFill/>
              <a:ln w="38100">
                <a:solidFill>
                  <a:srgbClr val="FFFF00"/>
                </a:solidFill>
                <a:round/>
                <a:headEnd/>
                <a:tailEnd/>
              </a:ln>
              <a:extLst>
                <a:ext uri="{909E8E84-426E-40dd-AFC4-6F175D3DCCD1}">
                  <a14:hiddenFill xmlns="" xmlns:a14="http://schemas.microsoft.com/office/drawing/2010/main">
                    <a:noFill/>
                  </a14:hiddenFill>
                </a:ext>
              </a:extLst>
            </p:spPr>
          </p:cxnSp>
          <p:cxnSp>
            <p:nvCxnSpPr>
              <p:cNvPr id="12309" name="Shape 360"/>
              <p:cNvCxnSpPr>
                <a:cxnSpLocks noChangeShapeType="1"/>
              </p:cNvCxnSpPr>
              <p:nvPr/>
            </p:nvCxnSpPr>
            <p:spPr bwMode="auto">
              <a:xfrm rot="16200000">
                <a:off x="2478869" y="2175405"/>
                <a:ext cx="1587" cy="338138"/>
              </a:xfrm>
              <a:prstGeom prst="straightConnector1">
                <a:avLst/>
              </a:prstGeom>
              <a:noFill/>
              <a:ln w="28575">
                <a:solidFill>
                  <a:schemeClr val="bg1"/>
                </a:solidFill>
                <a:round/>
                <a:headEnd/>
                <a:tailEnd/>
              </a:ln>
              <a:extLst>
                <a:ext uri="{909E8E84-426E-40dd-AFC4-6F175D3DCCD1}">
                  <a14:hiddenFill xmlns="" xmlns:a14="http://schemas.microsoft.com/office/drawing/2010/main">
                    <a:noFill/>
                  </a14:hiddenFill>
                </a:ext>
              </a:extLst>
            </p:spPr>
          </p:cxnSp>
          <p:cxnSp>
            <p:nvCxnSpPr>
              <p:cNvPr id="12311" name="Shape 362"/>
              <p:cNvCxnSpPr>
                <a:cxnSpLocks noChangeShapeType="1"/>
              </p:cNvCxnSpPr>
              <p:nvPr/>
            </p:nvCxnSpPr>
            <p:spPr bwMode="auto">
              <a:xfrm>
                <a:off x="2493157" y="3877205"/>
                <a:ext cx="620712" cy="1587"/>
              </a:xfrm>
              <a:prstGeom prst="straightConnector1">
                <a:avLst/>
              </a:prstGeom>
              <a:noFill/>
              <a:ln w="57150">
                <a:solidFill>
                  <a:srgbClr val="00FF00"/>
                </a:solidFill>
                <a:prstDash val="dash"/>
                <a:round/>
                <a:headEnd/>
                <a:tailEnd/>
              </a:ln>
              <a:extLst>
                <a:ext uri="{909E8E84-426E-40dd-AFC4-6F175D3DCCD1}">
                  <a14:hiddenFill xmlns="" xmlns:a14="http://schemas.microsoft.com/office/drawing/2010/main">
                    <a:noFill/>
                  </a14:hiddenFill>
                </a:ext>
              </a:extLst>
            </p:spPr>
          </p:cxnSp>
          <p:cxnSp>
            <p:nvCxnSpPr>
              <p:cNvPr id="12312" name="Shape 363"/>
              <p:cNvCxnSpPr>
                <a:cxnSpLocks noChangeShapeType="1"/>
              </p:cNvCxnSpPr>
              <p:nvPr/>
            </p:nvCxnSpPr>
            <p:spPr bwMode="auto">
              <a:xfrm rot="16200000">
                <a:off x="2345520" y="3110442"/>
                <a:ext cx="1535112" cy="1587"/>
              </a:xfrm>
              <a:prstGeom prst="straightConnector1">
                <a:avLst/>
              </a:prstGeom>
              <a:noFill/>
              <a:ln w="57150">
                <a:solidFill>
                  <a:srgbClr val="00FF00"/>
                </a:solidFill>
                <a:prstDash val="dash"/>
                <a:round/>
                <a:headEnd/>
                <a:tailEnd/>
              </a:ln>
              <a:extLst>
                <a:ext uri="{909E8E84-426E-40dd-AFC4-6F175D3DCCD1}">
                  <a14:hiddenFill xmlns="" xmlns:a14="http://schemas.microsoft.com/office/drawing/2010/main">
                    <a:noFill/>
                  </a14:hiddenFill>
                </a:ext>
              </a:extLst>
            </p:spPr>
          </p:cxnSp>
          <p:cxnSp>
            <p:nvCxnSpPr>
              <p:cNvPr id="12313" name="Shape 364"/>
              <p:cNvCxnSpPr>
                <a:cxnSpLocks noChangeShapeType="1"/>
              </p:cNvCxnSpPr>
              <p:nvPr/>
            </p:nvCxnSpPr>
            <p:spPr bwMode="auto">
              <a:xfrm>
                <a:off x="3113869" y="2270655"/>
                <a:ext cx="2482850" cy="1587"/>
              </a:xfrm>
              <a:prstGeom prst="straightConnector1">
                <a:avLst/>
              </a:prstGeom>
              <a:noFill/>
              <a:ln w="57150">
                <a:solidFill>
                  <a:srgbClr val="00FF00"/>
                </a:solidFill>
                <a:prstDash val="dash"/>
                <a:round/>
                <a:headEnd/>
                <a:tailEnd/>
              </a:ln>
              <a:extLst>
                <a:ext uri="{909E8E84-426E-40dd-AFC4-6F175D3DCCD1}">
                  <a14:hiddenFill xmlns="" xmlns:a14="http://schemas.microsoft.com/office/drawing/2010/main">
                    <a:noFill/>
                  </a14:hiddenFill>
                </a:ext>
              </a:extLst>
            </p:spPr>
          </p:cxnSp>
          <p:cxnSp>
            <p:nvCxnSpPr>
              <p:cNvPr id="12314" name="Shape 365"/>
              <p:cNvCxnSpPr>
                <a:cxnSpLocks noChangeShapeType="1"/>
              </p:cNvCxnSpPr>
              <p:nvPr/>
            </p:nvCxnSpPr>
            <p:spPr bwMode="auto">
              <a:xfrm rot="5400000">
                <a:off x="4756932" y="3110442"/>
                <a:ext cx="1681162" cy="1588"/>
              </a:xfrm>
              <a:prstGeom prst="straightConnector1">
                <a:avLst/>
              </a:prstGeom>
              <a:noFill/>
              <a:ln w="57150">
                <a:solidFill>
                  <a:srgbClr val="00FF00"/>
                </a:solidFill>
                <a:prstDash val="dash"/>
                <a:round/>
                <a:headEnd/>
                <a:tailEnd/>
              </a:ln>
              <a:extLst>
                <a:ext uri="{909E8E84-426E-40dd-AFC4-6F175D3DCCD1}">
                  <a14:hiddenFill xmlns="" xmlns:a14="http://schemas.microsoft.com/office/drawing/2010/main">
                    <a:noFill/>
                  </a14:hiddenFill>
                </a:ext>
              </a:extLst>
            </p:spPr>
          </p:cxnSp>
          <p:cxnSp>
            <p:nvCxnSpPr>
              <p:cNvPr id="12315" name="Shape 366"/>
              <p:cNvCxnSpPr>
                <a:cxnSpLocks noChangeShapeType="1"/>
              </p:cNvCxnSpPr>
              <p:nvPr/>
            </p:nvCxnSpPr>
            <p:spPr bwMode="auto">
              <a:xfrm>
                <a:off x="5596719" y="3840692"/>
                <a:ext cx="620713" cy="1588"/>
              </a:xfrm>
              <a:prstGeom prst="straightConnector1">
                <a:avLst/>
              </a:prstGeom>
              <a:noFill/>
              <a:ln w="57150">
                <a:solidFill>
                  <a:srgbClr val="00FF00"/>
                </a:solidFill>
                <a:prstDash val="dash"/>
                <a:round/>
                <a:headEnd/>
                <a:tailEnd/>
              </a:ln>
              <a:extLst>
                <a:ext uri="{909E8E84-426E-40dd-AFC4-6F175D3DCCD1}">
                  <a14:hiddenFill xmlns="" xmlns:a14="http://schemas.microsoft.com/office/drawing/2010/main">
                    <a:noFill/>
                  </a14:hiddenFill>
                </a:ext>
              </a:extLst>
            </p:spPr>
          </p:cxnSp>
          <p:cxnSp>
            <p:nvCxnSpPr>
              <p:cNvPr id="12316" name="Shape 367"/>
              <p:cNvCxnSpPr>
                <a:cxnSpLocks noChangeShapeType="1"/>
              </p:cNvCxnSpPr>
              <p:nvPr/>
            </p:nvCxnSpPr>
            <p:spPr bwMode="auto">
              <a:xfrm rot="16200000">
                <a:off x="6274581" y="3672417"/>
                <a:ext cx="1588" cy="338138"/>
              </a:xfrm>
              <a:prstGeom prst="straightConnector1">
                <a:avLst/>
              </a:prstGeom>
              <a:noFill/>
              <a:ln w="28575">
                <a:solidFill>
                  <a:schemeClr val="bg1"/>
                </a:solidFill>
                <a:round/>
                <a:headEnd/>
                <a:tailEnd/>
              </a:ln>
              <a:extLst>
                <a:ext uri="{909E8E84-426E-40dd-AFC4-6F175D3DCCD1}">
                  <a14:hiddenFill xmlns="" xmlns:a14="http://schemas.microsoft.com/office/drawing/2010/main">
                    <a:noFill/>
                  </a14:hiddenFill>
                </a:ext>
              </a:extLst>
            </p:spPr>
          </p:cxnSp>
          <p:sp>
            <p:nvSpPr>
              <p:cNvPr id="12317" name="Shape 368"/>
              <p:cNvSpPr txBox="1">
                <a:spLocks noChangeArrowheads="1"/>
              </p:cNvSpPr>
              <p:nvPr/>
            </p:nvSpPr>
            <p:spPr bwMode="auto">
              <a:xfrm>
                <a:off x="6473019" y="3585105"/>
                <a:ext cx="344488" cy="4778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68569" tIns="34275" rIns="68569" bIns="34275"/>
              <a:lstStyle>
                <a:lvl1pPr>
                  <a:defRPr sz="4000">
                    <a:solidFill>
                      <a:schemeClr val="tx1"/>
                    </a:solidFill>
                    <a:latin typeface="Arial" charset="0"/>
                    <a:ea typeface="ＭＳ Ｐゴシック" charset="0"/>
                    <a:cs typeface="ＭＳ Ｐゴシック" charset="0"/>
                  </a:defRPr>
                </a:lvl1pPr>
                <a:lvl2pPr marL="742950" indent="-285750">
                  <a:defRPr sz="4000">
                    <a:solidFill>
                      <a:schemeClr val="tx1"/>
                    </a:solidFill>
                    <a:latin typeface="Arial" charset="0"/>
                    <a:ea typeface="ＭＳ Ｐゴシック" charset="0"/>
                  </a:defRPr>
                </a:lvl2pPr>
                <a:lvl3pPr marL="1143000" indent="-228600">
                  <a:defRPr sz="4000">
                    <a:solidFill>
                      <a:schemeClr val="tx1"/>
                    </a:solidFill>
                    <a:latin typeface="Arial" charset="0"/>
                    <a:ea typeface="ＭＳ Ｐゴシック" charset="0"/>
                  </a:defRPr>
                </a:lvl3pPr>
                <a:lvl4pPr marL="1600200" indent="-228600">
                  <a:defRPr sz="4000">
                    <a:solidFill>
                      <a:schemeClr val="tx1"/>
                    </a:solidFill>
                    <a:latin typeface="Arial" charset="0"/>
                    <a:ea typeface="ＭＳ Ｐゴシック" charset="0"/>
                  </a:defRPr>
                </a:lvl4pPr>
                <a:lvl5pPr marL="2057400" indent="-228600">
                  <a:defRPr sz="4000">
                    <a:solidFill>
                      <a:schemeClr val="tx1"/>
                    </a:solidFill>
                    <a:latin typeface="Arial" charset="0"/>
                    <a:ea typeface="ＭＳ Ｐゴシック" charset="0"/>
                  </a:defRPr>
                </a:lvl5pPr>
                <a:lvl6pPr marL="2514600" indent="-228600" eaLnBrk="0" fontAlgn="base" hangingPunct="0">
                  <a:spcBef>
                    <a:spcPct val="0"/>
                  </a:spcBef>
                  <a:spcAft>
                    <a:spcPct val="0"/>
                  </a:spcAft>
                  <a:defRPr sz="4000">
                    <a:solidFill>
                      <a:schemeClr val="tx1"/>
                    </a:solidFill>
                    <a:latin typeface="Arial" charset="0"/>
                    <a:ea typeface="ＭＳ Ｐゴシック" charset="0"/>
                  </a:defRPr>
                </a:lvl6pPr>
                <a:lvl7pPr marL="2971800" indent="-228600" eaLnBrk="0" fontAlgn="base" hangingPunct="0">
                  <a:spcBef>
                    <a:spcPct val="0"/>
                  </a:spcBef>
                  <a:spcAft>
                    <a:spcPct val="0"/>
                  </a:spcAft>
                  <a:defRPr sz="4000">
                    <a:solidFill>
                      <a:schemeClr val="tx1"/>
                    </a:solidFill>
                    <a:latin typeface="Arial" charset="0"/>
                    <a:ea typeface="ＭＳ Ｐゴシック" charset="0"/>
                  </a:defRPr>
                </a:lvl7pPr>
                <a:lvl8pPr marL="3429000" indent="-228600" eaLnBrk="0" fontAlgn="base" hangingPunct="0">
                  <a:spcBef>
                    <a:spcPct val="0"/>
                  </a:spcBef>
                  <a:spcAft>
                    <a:spcPct val="0"/>
                  </a:spcAft>
                  <a:defRPr sz="4000">
                    <a:solidFill>
                      <a:schemeClr val="tx1"/>
                    </a:solidFill>
                    <a:latin typeface="Arial" charset="0"/>
                    <a:ea typeface="ＭＳ Ｐゴシック" charset="0"/>
                  </a:defRPr>
                </a:lvl8pPr>
                <a:lvl9pPr marL="3886200" indent="-228600" eaLnBrk="0" fontAlgn="base" hangingPunct="0">
                  <a:spcBef>
                    <a:spcPct val="0"/>
                  </a:spcBef>
                  <a:spcAft>
                    <a:spcPct val="0"/>
                  </a:spcAft>
                  <a:defRPr sz="4000">
                    <a:solidFill>
                      <a:schemeClr val="tx1"/>
                    </a:solidFill>
                    <a:latin typeface="Arial" charset="0"/>
                    <a:ea typeface="ＭＳ Ｐゴシック" charset="0"/>
                  </a:defRPr>
                </a:lvl9pPr>
              </a:lstStyle>
              <a:p>
                <a:pPr>
                  <a:buSzPct val="25000"/>
                </a:pPr>
                <a:r>
                  <a:rPr lang="en-US" sz="1875" i="1">
                    <a:solidFill>
                      <a:srgbClr val="FFFFFF"/>
                    </a:solidFill>
                    <a:latin typeface="Times New Roman" charset="0"/>
                    <a:ea typeface="MS PGothic" charset="0"/>
                    <a:cs typeface="MS PGothic" charset="0"/>
                    <a:sym typeface="Times New Roman" charset="0"/>
                  </a:rPr>
                  <a:t>0</a:t>
                </a:r>
              </a:p>
            </p:txBody>
          </p:sp>
          <p:cxnSp>
            <p:nvCxnSpPr>
              <p:cNvPr id="33" name="Shape 367"/>
              <p:cNvCxnSpPr>
                <a:cxnSpLocks noChangeShapeType="1"/>
              </p:cNvCxnSpPr>
              <p:nvPr/>
            </p:nvCxnSpPr>
            <p:spPr bwMode="auto">
              <a:xfrm rot="16200000">
                <a:off x="6274581" y="2093560"/>
                <a:ext cx="1588" cy="338138"/>
              </a:xfrm>
              <a:prstGeom prst="straightConnector1">
                <a:avLst/>
              </a:prstGeom>
              <a:noFill/>
              <a:ln w="28575">
                <a:solidFill>
                  <a:schemeClr val="bg1"/>
                </a:solidFill>
                <a:round/>
                <a:headEnd/>
                <a:tailEnd/>
              </a:ln>
              <a:extLst>
                <a:ext uri="{909E8E84-426E-40dd-AFC4-6F175D3DCCD1}">
                  <a14:hiddenFill xmlns="" xmlns:a14="http://schemas.microsoft.com/office/drawing/2010/main">
                    <a:noFill/>
                  </a14:hiddenFill>
                </a:ext>
              </a:extLst>
            </p:spPr>
          </p:cxnSp>
          <p:pic>
            <p:nvPicPr>
              <p:cNvPr id="3" name="Picture 2"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2209800"/>
                <a:ext cx="762000" cy="317500"/>
              </a:xfrm>
              <a:prstGeom prst="rect">
                <a:avLst/>
              </a:prstGeom>
            </p:spPr>
          </p:pic>
          <p:pic>
            <p:nvPicPr>
              <p:cNvPr id="9" name="Picture 8"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43400" y="4203700"/>
                <a:ext cx="190500" cy="292100"/>
              </a:xfrm>
              <a:prstGeom prst="rect">
                <a:avLst/>
              </a:prstGeom>
            </p:spPr>
          </p:pic>
          <p:pic>
            <p:nvPicPr>
              <p:cNvPr id="11" name="Picture 10"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05000" y="3733800"/>
                <a:ext cx="190500" cy="254000"/>
              </a:xfrm>
              <a:prstGeom prst="rect">
                <a:avLst/>
              </a:prstGeom>
            </p:spPr>
          </p:pic>
        </p:grpSp>
        <p:pic>
          <p:nvPicPr>
            <p:cNvPr id="13" name="Picture 12">
              <a:extLst>
                <a:ext uri="{FF2B5EF4-FFF2-40B4-BE49-F238E27FC236}">
                  <a16:creationId xmlns:a16="http://schemas.microsoft.com/office/drawing/2014/main" id="{D7AC93D4-189C-1743-BD37-E8DDB8091742}"/>
                </a:ext>
              </a:extLst>
            </p:cNvPr>
            <p:cNvPicPr>
              <a:picLocks noChangeAspect="1"/>
            </p:cNvPicPr>
            <p:nvPr/>
          </p:nvPicPr>
          <p:blipFill>
            <a:blip r:embed="rId5"/>
            <a:stretch>
              <a:fillRect/>
            </a:stretch>
          </p:blipFill>
          <p:spPr>
            <a:xfrm>
              <a:off x="5507907" y="1618100"/>
              <a:ext cx="2181225" cy="409575"/>
            </a:xfrm>
            <a:prstGeom prst="rect">
              <a:avLst/>
            </a:prstGeom>
          </p:spPr>
        </p:pic>
        <p:pic>
          <p:nvPicPr>
            <p:cNvPr id="15" name="Picture 14">
              <a:extLst>
                <a:ext uri="{FF2B5EF4-FFF2-40B4-BE49-F238E27FC236}">
                  <a16:creationId xmlns:a16="http://schemas.microsoft.com/office/drawing/2014/main" id="{36AFAACA-8294-594C-B981-82503463E09B}"/>
                </a:ext>
              </a:extLst>
            </p:cNvPr>
            <p:cNvPicPr>
              <a:picLocks noChangeAspect="1"/>
            </p:cNvPicPr>
            <p:nvPr/>
          </p:nvPicPr>
          <p:blipFill>
            <a:blip r:embed="rId6"/>
            <a:stretch>
              <a:fillRect/>
            </a:stretch>
          </p:blipFill>
          <p:spPr>
            <a:xfrm>
              <a:off x="5422693" y="2171741"/>
              <a:ext cx="638175" cy="505222"/>
            </a:xfrm>
            <a:prstGeom prst="rect">
              <a:avLst/>
            </a:prstGeom>
          </p:spPr>
        </p:pic>
        <p:pic>
          <p:nvPicPr>
            <p:cNvPr id="17" name="Picture 16">
              <a:extLst>
                <a:ext uri="{FF2B5EF4-FFF2-40B4-BE49-F238E27FC236}">
                  <a16:creationId xmlns:a16="http://schemas.microsoft.com/office/drawing/2014/main" id="{79AD72DD-23A6-1E4E-9DFE-11BE762B5C9E}"/>
                </a:ext>
              </a:extLst>
            </p:cNvPr>
            <p:cNvPicPr>
              <a:picLocks noChangeAspect="1"/>
            </p:cNvPicPr>
            <p:nvPr/>
          </p:nvPicPr>
          <p:blipFill>
            <a:blip r:embed="rId7"/>
            <a:stretch>
              <a:fillRect/>
            </a:stretch>
          </p:blipFill>
          <p:spPr>
            <a:xfrm>
              <a:off x="1570339" y="2241449"/>
              <a:ext cx="808520" cy="382983"/>
            </a:xfrm>
            <a:prstGeom prst="rect">
              <a:avLst/>
            </a:prstGeom>
          </p:spPr>
        </p:pic>
      </p:grpSp>
      <p:grpSp>
        <p:nvGrpSpPr>
          <p:cNvPr id="4" name="Group 3">
            <a:extLst>
              <a:ext uri="{FF2B5EF4-FFF2-40B4-BE49-F238E27FC236}">
                <a16:creationId xmlns:a16="http://schemas.microsoft.com/office/drawing/2014/main" id="{5E2E92C9-2A60-C74D-B7BC-84E8BF1C14DF}"/>
              </a:ext>
            </a:extLst>
          </p:cNvPr>
          <p:cNvGrpSpPr/>
          <p:nvPr/>
        </p:nvGrpSpPr>
        <p:grpSpPr>
          <a:xfrm>
            <a:off x="457201" y="4078925"/>
            <a:ext cx="8222848" cy="808435"/>
            <a:chOff x="457201" y="3781466"/>
            <a:chExt cx="8222848" cy="808435"/>
          </a:xfrm>
        </p:grpSpPr>
        <p:sp>
          <p:nvSpPr>
            <p:cNvPr id="12292" name="Shape 343"/>
            <p:cNvSpPr txBox="1">
              <a:spLocks noChangeArrowheads="1"/>
            </p:cNvSpPr>
            <p:nvPr/>
          </p:nvSpPr>
          <p:spPr bwMode="auto">
            <a:xfrm>
              <a:off x="457201" y="3781466"/>
              <a:ext cx="8222848" cy="80843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68569" tIns="34275" rIns="68569" bIns="34275"/>
            <a:lstStyle>
              <a:lvl1pPr>
                <a:defRPr sz="4000">
                  <a:solidFill>
                    <a:schemeClr val="tx1"/>
                  </a:solidFill>
                  <a:latin typeface="Arial" charset="0"/>
                  <a:ea typeface="ＭＳ Ｐゴシック" charset="0"/>
                  <a:cs typeface="ＭＳ Ｐゴシック" charset="0"/>
                </a:defRPr>
              </a:lvl1pPr>
              <a:lvl2pPr marL="742950" indent="-285750">
                <a:defRPr sz="4000">
                  <a:solidFill>
                    <a:schemeClr val="tx1"/>
                  </a:solidFill>
                  <a:latin typeface="Arial" charset="0"/>
                  <a:ea typeface="ＭＳ Ｐゴシック" charset="0"/>
                </a:defRPr>
              </a:lvl2pPr>
              <a:lvl3pPr marL="1143000" indent="-228600">
                <a:defRPr sz="4000">
                  <a:solidFill>
                    <a:schemeClr val="tx1"/>
                  </a:solidFill>
                  <a:latin typeface="Arial" charset="0"/>
                  <a:ea typeface="ＭＳ Ｐゴシック" charset="0"/>
                </a:defRPr>
              </a:lvl3pPr>
              <a:lvl4pPr marL="1600200" indent="-228600">
                <a:defRPr sz="4000">
                  <a:solidFill>
                    <a:schemeClr val="tx1"/>
                  </a:solidFill>
                  <a:latin typeface="Arial" charset="0"/>
                  <a:ea typeface="ＭＳ Ｐゴシック" charset="0"/>
                </a:defRPr>
              </a:lvl4pPr>
              <a:lvl5pPr marL="2057400" indent="-228600">
                <a:defRPr sz="4000">
                  <a:solidFill>
                    <a:schemeClr val="tx1"/>
                  </a:solidFill>
                  <a:latin typeface="Arial" charset="0"/>
                  <a:ea typeface="ＭＳ Ｐゴシック" charset="0"/>
                </a:defRPr>
              </a:lvl5pPr>
              <a:lvl6pPr marL="2514600" indent="-228600" eaLnBrk="0" fontAlgn="base" hangingPunct="0">
                <a:spcBef>
                  <a:spcPct val="0"/>
                </a:spcBef>
                <a:spcAft>
                  <a:spcPct val="0"/>
                </a:spcAft>
                <a:defRPr sz="4000">
                  <a:solidFill>
                    <a:schemeClr val="tx1"/>
                  </a:solidFill>
                  <a:latin typeface="Arial" charset="0"/>
                  <a:ea typeface="ＭＳ Ｐゴシック" charset="0"/>
                </a:defRPr>
              </a:lvl6pPr>
              <a:lvl7pPr marL="2971800" indent="-228600" eaLnBrk="0" fontAlgn="base" hangingPunct="0">
                <a:spcBef>
                  <a:spcPct val="0"/>
                </a:spcBef>
                <a:spcAft>
                  <a:spcPct val="0"/>
                </a:spcAft>
                <a:defRPr sz="4000">
                  <a:solidFill>
                    <a:schemeClr val="tx1"/>
                  </a:solidFill>
                  <a:latin typeface="Arial" charset="0"/>
                  <a:ea typeface="ＭＳ Ｐゴシック" charset="0"/>
                </a:defRPr>
              </a:lvl7pPr>
              <a:lvl8pPr marL="3429000" indent="-228600" eaLnBrk="0" fontAlgn="base" hangingPunct="0">
                <a:spcBef>
                  <a:spcPct val="0"/>
                </a:spcBef>
                <a:spcAft>
                  <a:spcPct val="0"/>
                </a:spcAft>
                <a:defRPr sz="4000">
                  <a:solidFill>
                    <a:schemeClr val="tx1"/>
                  </a:solidFill>
                  <a:latin typeface="Arial" charset="0"/>
                  <a:ea typeface="ＭＳ Ｐゴシック" charset="0"/>
                </a:defRPr>
              </a:lvl8pPr>
              <a:lvl9pPr marL="3886200" indent="-228600" eaLnBrk="0" fontAlgn="base" hangingPunct="0">
                <a:spcBef>
                  <a:spcPct val="0"/>
                </a:spcBef>
                <a:spcAft>
                  <a:spcPct val="0"/>
                </a:spcAft>
                <a:defRPr sz="4000">
                  <a:solidFill>
                    <a:schemeClr val="tx1"/>
                  </a:solidFill>
                  <a:latin typeface="Arial" charset="0"/>
                  <a:ea typeface="ＭＳ Ｐゴシック" charset="0"/>
                </a:defRPr>
              </a:lvl9pPr>
            </a:lstStyle>
            <a:p>
              <a:pPr>
                <a:lnSpc>
                  <a:spcPct val="150000"/>
                </a:lnSpc>
                <a:buSzPct val="25000"/>
              </a:pPr>
              <a:r>
                <a:rPr lang="en-US" sz="1800" i="1" dirty="0">
                  <a:solidFill>
                    <a:srgbClr val="FFFFFF"/>
                  </a:solidFill>
                  <a:latin typeface="Times New Roman" charset="0"/>
                  <a:ea typeface="MS PGothic" charset="0"/>
                  <a:cs typeface="MS PGothic" charset="0"/>
                  <a:sym typeface="Times New Roman" charset="0"/>
                </a:rPr>
                <a:t>Transition causes             to change from 1 to zero, a discontinuous derivative</a:t>
              </a:r>
            </a:p>
          </p:txBody>
        </p:sp>
        <p:pic>
          <p:nvPicPr>
            <p:cNvPr id="16" name="Picture 15">
              <a:extLst>
                <a:ext uri="{FF2B5EF4-FFF2-40B4-BE49-F238E27FC236}">
                  <a16:creationId xmlns:a16="http://schemas.microsoft.com/office/drawing/2014/main" id="{220E0A91-D24D-3B43-A43D-B3E11B1C58E2}"/>
                </a:ext>
              </a:extLst>
            </p:cNvPr>
            <p:cNvPicPr>
              <a:picLocks noChangeAspect="1"/>
            </p:cNvPicPr>
            <p:nvPr/>
          </p:nvPicPr>
          <p:blipFill>
            <a:blip r:embed="rId8"/>
            <a:stretch>
              <a:fillRect/>
            </a:stretch>
          </p:blipFill>
          <p:spPr>
            <a:xfrm>
              <a:off x="2231602" y="3840204"/>
              <a:ext cx="586037" cy="463946"/>
            </a:xfrm>
            <a:prstGeom prst="rect">
              <a:avLst/>
            </a:prstGeom>
          </p:spPr>
        </p:pic>
      </p:grpSp>
    </p:spTree>
    <p:extLst>
      <p:ext uri="{BB962C8B-B14F-4D97-AF65-F5344CB8AC3E}">
        <p14:creationId xmlns:p14="http://schemas.microsoft.com/office/powerpoint/2010/main" val="7520382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Newton-Raphson Formulation</a:t>
            </a:r>
          </a:p>
        </p:txBody>
      </p:sp>
      <p:sp>
        <p:nvSpPr>
          <p:cNvPr id="13315" name="TextBox 4"/>
          <p:cNvSpPr txBox="1">
            <a:spLocks noChangeArrowheads="1"/>
          </p:cNvSpPr>
          <p:nvPr/>
        </p:nvSpPr>
        <p:spPr bwMode="auto">
          <a:xfrm>
            <a:off x="1707615" y="4433009"/>
            <a:ext cx="5728772"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sz="4000">
                <a:solidFill>
                  <a:schemeClr val="tx1"/>
                </a:solidFill>
                <a:latin typeface="Arial" charset="0"/>
                <a:ea typeface="ＭＳ Ｐゴシック" charset="0"/>
                <a:cs typeface="ＭＳ Ｐゴシック" charset="0"/>
              </a:defRPr>
            </a:lvl1pPr>
            <a:lvl2pPr marL="742950" indent="-285750">
              <a:defRPr sz="4000">
                <a:solidFill>
                  <a:schemeClr val="tx1"/>
                </a:solidFill>
                <a:latin typeface="Arial" charset="0"/>
                <a:ea typeface="ＭＳ Ｐゴシック" charset="0"/>
              </a:defRPr>
            </a:lvl2pPr>
            <a:lvl3pPr marL="1143000" indent="-228600">
              <a:defRPr sz="4000">
                <a:solidFill>
                  <a:schemeClr val="tx1"/>
                </a:solidFill>
                <a:latin typeface="Arial" charset="0"/>
                <a:ea typeface="ＭＳ Ｐゴシック" charset="0"/>
              </a:defRPr>
            </a:lvl3pPr>
            <a:lvl4pPr marL="1600200" indent="-228600">
              <a:defRPr sz="4000">
                <a:solidFill>
                  <a:schemeClr val="tx1"/>
                </a:solidFill>
                <a:latin typeface="Arial" charset="0"/>
                <a:ea typeface="ＭＳ Ｐゴシック" charset="0"/>
              </a:defRPr>
            </a:lvl4pPr>
            <a:lvl5pPr marL="2057400" indent="-228600">
              <a:defRPr sz="4000">
                <a:solidFill>
                  <a:schemeClr val="tx1"/>
                </a:solidFill>
                <a:latin typeface="Arial" charset="0"/>
                <a:ea typeface="ＭＳ Ｐゴシック" charset="0"/>
              </a:defRPr>
            </a:lvl5pPr>
            <a:lvl6pPr marL="2514600" indent="-228600" eaLnBrk="0" fontAlgn="base" hangingPunct="0">
              <a:spcBef>
                <a:spcPct val="0"/>
              </a:spcBef>
              <a:spcAft>
                <a:spcPct val="0"/>
              </a:spcAft>
              <a:defRPr sz="4000">
                <a:solidFill>
                  <a:schemeClr val="tx1"/>
                </a:solidFill>
                <a:latin typeface="Arial" charset="0"/>
                <a:ea typeface="ＭＳ Ｐゴシック" charset="0"/>
              </a:defRPr>
            </a:lvl6pPr>
            <a:lvl7pPr marL="2971800" indent="-228600" eaLnBrk="0" fontAlgn="base" hangingPunct="0">
              <a:spcBef>
                <a:spcPct val="0"/>
              </a:spcBef>
              <a:spcAft>
                <a:spcPct val="0"/>
              </a:spcAft>
              <a:defRPr sz="4000">
                <a:solidFill>
                  <a:schemeClr val="tx1"/>
                </a:solidFill>
                <a:latin typeface="Arial" charset="0"/>
                <a:ea typeface="ＭＳ Ｐゴシック" charset="0"/>
              </a:defRPr>
            </a:lvl7pPr>
            <a:lvl8pPr marL="3429000" indent="-228600" eaLnBrk="0" fontAlgn="base" hangingPunct="0">
              <a:spcBef>
                <a:spcPct val="0"/>
              </a:spcBef>
              <a:spcAft>
                <a:spcPct val="0"/>
              </a:spcAft>
              <a:defRPr sz="4000">
                <a:solidFill>
                  <a:schemeClr val="tx1"/>
                </a:solidFill>
                <a:latin typeface="Arial" charset="0"/>
                <a:ea typeface="ＭＳ Ｐゴシック" charset="0"/>
              </a:defRPr>
            </a:lvl8pPr>
            <a:lvl9pPr marL="3886200" indent="-228600" eaLnBrk="0" fontAlgn="base" hangingPunct="0">
              <a:spcBef>
                <a:spcPct val="0"/>
              </a:spcBef>
              <a:spcAft>
                <a:spcPct val="0"/>
              </a:spcAft>
              <a:defRPr sz="4000">
                <a:solidFill>
                  <a:schemeClr val="tx1"/>
                </a:solidFill>
                <a:latin typeface="Arial" charset="0"/>
                <a:ea typeface="ＭＳ Ｐゴシック" charset="0"/>
              </a:defRPr>
            </a:lvl9pPr>
          </a:lstStyle>
          <a:p>
            <a:r>
              <a:rPr lang="en-US" sz="1800" i="1" dirty="0">
                <a:solidFill>
                  <a:srgbClr val="FFFFFF"/>
                </a:solidFill>
                <a:latin typeface="Times New Roman" panose="02020603050405020304" pitchFamily="18" charset="0"/>
                <a:cs typeface="Times New Roman" panose="02020603050405020304" pitchFamily="18" charset="0"/>
              </a:rPr>
              <a:t>Smooth saturated thickness function over the discontinuity.</a:t>
            </a:r>
          </a:p>
        </p:txBody>
      </p:sp>
      <p:grpSp>
        <p:nvGrpSpPr>
          <p:cNvPr id="14" name="Group 13">
            <a:extLst>
              <a:ext uri="{FF2B5EF4-FFF2-40B4-BE49-F238E27FC236}">
                <a16:creationId xmlns:a16="http://schemas.microsoft.com/office/drawing/2014/main" id="{EC761D4D-6BBA-2343-A2E3-3DEFDC54BC1D}"/>
              </a:ext>
            </a:extLst>
          </p:cNvPr>
          <p:cNvGrpSpPr/>
          <p:nvPr/>
        </p:nvGrpSpPr>
        <p:grpSpPr>
          <a:xfrm>
            <a:off x="1800225" y="1121658"/>
            <a:ext cx="5543550" cy="3200400"/>
            <a:chOff x="876300" y="1356936"/>
            <a:chExt cx="7391400" cy="4267200"/>
          </a:xfrm>
        </p:grpSpPr>
        <p:sp>
          <p:nvSpPr>
            <p:cNvPr id="9" name="Rectangle 8"/>
            <p:cNvSpPr/>
            <p:nvPr/>
          </p:nvSpPr>
          <p:spPr bwMode="auto">
            <a:xfrm>
              <a:off x="876300" y="1356936"/>
              <a:ext cx="7391400" cy="4267200"/>
            </a:xfrm>
            <a:prstGeom prst="rect">
              <a:avLst/>
            </a:prstGeom>
            <a:solidFill>
              <a:schemeClr val="bg1"/>
            </a:solidFill>
            <a:ln w="12700"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defTabSz="685800"/>
              <a:endParaRPr lang="en-US" sz="3000" dirty="0">
                <a:ea typeface="ＭＳ Ｐゴシック" charset="0"/>
              </a:endParaRPr>
            </a:p>
          </p:txBody>
        </p:sp>
        <p:grpSp>
          <p:nvGrpSpPr>
            <p:cNvPr id="12" name="Group 11"/>
            <p:cNvGrpSpPr/>
            <p:nvPr/>
          </p:nvGrpSpPr>
          <p:grpSpPr>
            <a:xfrm>
              <a:off x="3390900" y="1585536"/>
              <a:ext cx="4762500" cy="3897352"/>
              <a:chOff x="2819400" y="1219200"/>
              <a:chExt cx="4762500" cy="3897352"/>
            </a:xfrm>
          </p:grpSpPr>
          <p:pic>
            <p:nvPicPr>
              <p:cNvPr id="3" name="Picture 2" descr="gwf-fig4-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76600" y="1219200"/>
                <a:ext cx="3962400" cy="3810000"/>
              </a:xfrm>
              <a:prstGeom prst="rect">
                <a:avLst/>
              </a:prstGeom>
              <a:solidFill>
                <a:schemeClr val="bg1"/>
              </a:solidFill>
            </p:spPr>
          </p:pic>
          <p:pic>
            <p:nvPicPr>
              <p:cNvPr id="5" name="Picture 4"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19400" y="4648200"/>
                <a:ext cx="673100" cy="169452"/>
              </a:xfrm>
              <a:prstGeom prst="rect">
                <a:avLst/>
              </a:prstGeom>
              <a:solidFill>
                <a:schemeClr val="bg1"/>
              </a:solidFill>
            </p:spPr>
          </p:pic>
          <p:pic>
            <p:nvPicPr>
              <p:cNvPr id="10" name="Picture 9"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17521" y="4967664"/>
                <a:ext cx="864379" cy="148888"/>
              </a:xfrm>
              <a:prstGeom prst="rect">
                <a:avLst/>
              </a:prstGeom>
              <a:solidFill>
                <a:schemeClr val="bg1"/>
              </a:solidFill>
            </p:spPr>
          </p:pic>
          <p:pic>
            <p:nvPicPr>
              <p:cNvPr id="11" name="Picture 10"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84386" y="4967664"/>
                <a:ext cx="868514" cy="148888"/>
              </a:xfrm>
              <a:prstGeom prst="rect">
                <a:avLst/>
              </a:prstGeom>
              <a:solidFill>
                <a:schemeClr val="bg1"/>
              </a:solidFill>
            </p:spPr>
          </p:pic>
        </p:grpSp>
        <p:pic>
          <p:nvPicPr>
            <p:cNvPr id="6" name="Picture 5">
              <a:extLst>
                <a:ext uri="{FF2B5EF4-FFF2-40B4-BE49-F238E27FC236}">
                  <a16:creationId xmlns:a16="http://schemas.microsoft.com/office/drawing/2014/main" id="{94F7F4D9-43C0-9941-BFBF-349138DB9DC2}"/>
                </a:ext>
              </a:extLst>
            </p:cNvPr>
            <p:cNvPicPr>
              <a:picLocks noChangeAspect="1"/>
            </p:cNvPicPr>
            <p:nvPr/>
          </p:nvPicPr>
          <p:blipFill>
            <a:blip r:embed="rId6"/>
            <a:stretch>
              <a:fillRect/>
            </a:stretch>
          </p:blipFill>
          <p:spPr>
            <a:xfrm>
              <a:off x="1295400" y="1484419"/>
              <a:ext cx="2654300" cy="379186"/>
            </a:xfrm>
            <a:prstGeom prst="rect">
              <a:avLst/>
            </a:prstGeom>
          </p:spPr>
        </p:pic>
      </p:grpSp>
    </p:spTree>
    <p:extLst>
      <p:ext uri="{BB962C8B-B14F-4D97-AF65-F5344CB8AC3E}">
        <p14:creationId xmlns:p14="http://schemas.microsoft.com/office/powerpoint/2010/main" val="1114160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Newton-Raphson Formulation</a:t>
            </a:r>
          </a:p>
        </p:txBody>
      </p:sp>
      <p:sp>
        <p:nvSpPr>
          <p:cNvPr id="7" name="TextBox 3">
            <a:extLst>
              <a:ext uri="{FF2B5EF4-FFF2-40B4-BE49-F238E27FC236}">
                <a16:creationId xmlns:a16="http://schemas.microsoft.com/office/drawing/2014/main" id="{7A32D6E9-CBAB-064F-A029-7714C9118BA0}"/>
              </a:ext>
            </a:extLst>
          </p:cNvPr>
          <p:cNvSpPr txBox="1">
            <a:spLocks noChangeArrowheads="1"/>
          </p:cNvSpPr>
          <p:nvPr/>
        </p:nvSpPr>
        <p:spPr bwMode="auto">
          <a:xfrm>
            <a:off x="457201" y="971550"/>
            <a:ext cx="8226425"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sz="4000">
                <a:solidFill>
                  <a:schemeClr val="tx1"/>
                </a:solidFill>
                <a:latin typeface="Arial" charset="0"/>
                <a:ea typeface="ＭＳ Ｐゴシック" charset="0"/>
                <a:cs typeface="ＭＳ Ｐゴシック" charset="0"/>
              </a:defRPr>
            </a:lvl1pPr>
            <a:lvl2pPr marL="742950" indent="-285750">
              <a:defRPr sz="4000">
                <a:solidFill>
                  <a:schemeClr val="tx1"/>
                </a:solidFill>
                <a:latin typeface="Arial" charset="0"/>
                <a:ea typeface="ＭＳ Ｐゴシック" charset="0"/>
              </a:defRPr>
            </a:lvl2pPr>
            <a:lvl3pPr marL="1143000" indent="-228600">
              <a:defRPr sz="4000">
                <a:solidFill>
                  <a:schemeClr val="tx1"/>
                </a:solidFill>
                <a:latin typeface="Arial" charset="0"/>
                <a:ea typeface="ＭＳ Ｐゴシック" charset="0"/>
              </a:defRPr>
            </a:lvl3pPr>
            <a:lvl4pPr marL="1600200" indent="-228600">
              <a:defRPr sz="4000">
                <a:solidFill>
                  <a:schemeClr val="tx1"/>
                </a:solidFill>
                <a:latin typeface="Arial" charset="0"/>
                <a:ea typeface="ＭＳ Ｐゴシック" charset="0"/>
              </a:defRPr>
            </a:lvl4pPr>
            <a:lvl5pPr marL="2057400" indent="-228600">
              <a:defRPr sz="4000">
                <a:solidFill>
                  <a:schemeClr val="tx1"/>
                </a:solidFill>
                <a:latin typeface="Arial" charset="0"/>
                <a:ea typeface="ＭＳ Ｐゴシック" charset="0"/>
              </a:defRPr>
            </a:lvl5pPr>
            <a:lvl6pPr marL="2514600" indent="-228600" eaLnBrk="0" fontAlgn="base" hangingPunct="0">
              <a:spcBef>
                <a:spcPct val="0"/>
              </a:spcBef>
              <a:spcAft>
                <a:spcPct val="0"/>
              </a:spcAft>
              <a:defRPr sz="4000">
                <a:solidFill>
                  <a:schemeClr val="tx1"/>
                </a:solidFill>
                <a:latin typeface="Arial" charset="0"/>
                <a:ea typeface="ＭＳ Ｐゴシック" charset="0"/>
              </a:defRPr>
            </a:lvl6pPr>
            <a:lvl7pPr marL="2971800" indent="-228600" eaLnBrk="0" fontAlgn="base" hangingPunct="0">
              <a:spcBef>
                <a:spcPct val="0"/>
              </a:spcBef>
              <a:spcAft>
                <a:spcPct val="0"/>
              </a:spcAft>
              <a:defRPr sz="4000">
                <a:solidFill>
                  <a:schemeClr val="tx1"/>
                </a:solidFill>
                <a:latin typeface="Arial" charset="0"/>
                <a:ea typeface="ＭＳ Ｐゴシック" charset="0"/>
              </a:defRPr>
            </a:lvl7pPr>
            <a:lvl8pPr marL="3429000" indent="-228600" eaLnBrk="0" fontAlgn="base" hangingPunct="0">
              <a:spcBef>
                <a:spcPct val="0"/>
              </a:spcBef>
              <a:spcAft>
                <a:spcPct val="0"/>
              </a:spcAft>
              <a:defRPr sz="4000">
                <a:solidFill>
                  <a:schemeClr val="tx1"/>
                </a:solidFill>
                <a:latin typeface="Arial" charset="0"/>
                <a:ea typeface="ＭＳ Ｐゴシック" charset="0"/>
              </a:defRPr>
            </a:lvl8pPr>
            <a:lvl9pPr marL="3886200" indent="-228600" eaLnBrk="0" fontAlgn="base" hangingPunct="0">
              <a:spcBef>
                <a:spcPct val="0"/>
              </a:spcBef>
              <a:spcAft>
                <a:spcPct val="0"/>
              </a:spcAft>
              <a:defRPr sz="4000">
                <a:solidFill>
                  <a:schemeClr val="tx1"/>
                </a:solidFill>
                <a:latin typeface="Arial" charset="0"/>
                <a:ea typeface="ＭＳ Ｐゴシック" charset="0"/>
              </a:defRPr>
            </a:lvl9pPr>
          </a:lstStyle>
          <a:p>
            <a:r>
              <a:rPr lang="en-US" sz="1800" dirty="0">
                <a:solidFill>
                  <a:srgbClr val="FFFFFF"/>
                </a:solidFill>
                <a:latin typeface="Times New Roman" panose="02020603050405020304" pitchFamily="18" charset="0"/>
                <a:cs typeface="Times New Roman" panose="02020603050405020304" pitchFamily="18" charset="0"/>
                <a:sym typeface="Allerta" charset="0"/>
              </a:rPr>
              <a:t>Since cells remain active, simulated heads can be less than the cell bottom.</a:t>
            </a:r>
            <a:endParaRPr lang="en-US" sz="1800" dirty="0">
              <a:solidFill>
                <a:srgbClr val="FFFFFF"/>
              </a:solidFill>
              <a:latin typeface="Times New Roman" panose="02020603050405020304" pitchFamily="18" charset="0"/>
              <a:cs typeface="Times New Roman" panose="02020603050405020304" pitchFamily="18" charset="0"/>
            </a:endParaRPr>
          </a:p>
        </p:txBody>
      </p:sp>
      <p:grpSp>
        <p:nvGrpSpPr>
          <p:cNvPr id="11" name="Group 10">
            <a:extLst>
              <a:ext uri="{FF2B5EF4-FFF2-40B4-BE49-F238E27FC236}">
                <a16:creationId xmlns:a16="http://schemas.microsoft.com/office/drawing/2014/main" id="{D04EBC2D-BA7E-8E46-9601-B2AB2AFBDE91}"/>
              </a:ext>
            </a:extLst>
          </p:cNvPr>
          <p:cNvGrpSpPr/>
          <p:nvPr/>
        </p:nvGrpSpPr>
        <p:grpSpPr>
          <a:xfrm>
            <a:off x="1543050" y="1543050"/>
            <a:ext cx="6057900" cy="3086100"/>
            <a:chOff x="533400" y="2057400"/>
            <a:chExt cx="8077200" cy="4114800"/>
          </a:xfrm>
        </p:grpSpPr>
        <p:pic>
          <p:nvPicPr>
            <p:cNvPr id="8" name="Picture 7">
              <a:extLst>
                <a:ext uri="{FF2B5EF4-FFF2-40B4-BE49-F238E27FC236}">
                  <a16:creationId xmlns:a16="http://schemas.microsoft.com/office/drawing/2014/main" id="{54A9E2B0-0209-BA4C-8485-7E0CF80F03BC}"/>
                </a:ext>
              </a:extLst>
            </p:cNvPr>
            <p:cNvPicPr>
              <a:picLocks noChangeAspect="1"/>
            </p:cNvPicPr>
            <p:nvPr/>
          </p:nvPicPr>
          <p:blipFill>
            <a:blip r:embed="rId2"/>
            <a:stretch>
              <a:fillRect/>
            </a:stretch>
          </p:blipFill>
          <p:spPr>
            <a:xfrm>
              <a:off x="533400" y="3098800"/>
              <a:ext cx="3403600" cy="2032000"/>
            </a:xfrm>
            <a:prstGeom prst="rect">
              <a:avLst/>
            </a:prstGeom>
          </p:spPr>
        </p:pic>
        <p:pic>
          <p:nvPicPr>
            <p:cNvPr id="10" name="Picture 9">
              <a:extLst>
                <a:ext uri="{FF2B5EF4-FFF2-40B4-BE49-F238E27FC236}">
                  <a16:creationId xmlns:a16="http://schemas.microsoft.com/office/drawing/2014/main" id="{A46944CB-5C74-E34D-A7AB-387DDCBB5A5C}"/>
                </a:ext>
              </a:extLst>
            </p:cNvPr>
            <p:cNvPicPr>
              <a:picLocks noChangeAspect="1"/>
            </p:cNvPicPr>
            <p:nvPr/>
          </p:nvPicPr>
          <p:blipFill>
            <a:blip r:embed="rId3"/>
            <a:stretch>
              <a:fillRect/>
            </a:stretch>
          </p:blipFill>
          <p:spPr>
            <a:xfrm>
              <a:off x="4495800" y="2057400"/>
              <a:ext cx="4114800" cy="4114800"/>
            </a:xfrm>
            <a:prstGeom prst="rect">
              <a:avLst/>
            </a:prstGeom>
            <a:solidFill>
              <a:schemeClr val="bg1"/>
            </a:solidFill>
          </p:spPr>
        </p:pic>
      </p:grpSp>
    </p:spTree>
    <p:extLst>
      <p:ext uri="{BB962C8B-B14F-4D97-AF65-F5344CB8AC3E}">
        <p14:creationId xmlns:p14="http://schemas.microsoft.com/office/powerpoint/2010/main" val="441769810"/>
      </p:ext>
    </p:extLst>
  </p:cSld>
  <p:clrMapOvr>
    <a:masterClrMapping/>
  </p:clrMapOvr>
</p:sld>
</file>

<file path=ppt/theme/theme1.xml><?xml version="1.0" encoding="utf-8"?>
<a:theme xmlns:a="http://schemas.openxmlformats.org/drawingml/2006/main" name="Bob templat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Bob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32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3200" b="0" i="0" u="none" strike="noStrike" cap="none" normalizeH="0" baseline="0" smtClean="0">
            <a:ln>
              <a:noFill/>
            </a:ln>
            <a:solidFill>
              <a:schemeClr val="tx1"/>
            </a:solidFill>
            <a:effectLst/>
            <a:latin typeface="Arial" charset="0"/>
          </a:defRPr>
        </a:defPPr>
      </a:lstStyle>
    </a:lnDef>
  </a:objectDefaults>
  <a:extraClrSchemeLst>
    <a:extraClrScheme>
      <a:clrScheme name="Bob templat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ob templat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ob templat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ob templat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ob 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ob 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ob 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41924</TotalTime>
  <Pages>4</Pages>
  <Words>862</Words>
  <Application>Microsoft Macintosh PowerPoint</Application>
  <PresentationFormat>On-screen Show (16:9)</PresentationFormat>
  <Paragraphs>162</Paragraphs>
  <Slides>21</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21</vt:i4>
      </vt:variant>
    </vt:vector>
  </HeadingPairs>
  <TitlesOfParts>
    <vt:vector size="25" baseType="lpstr">
      <vt:lpstr>Arial</vt:lpstr>
      <vt:lpstr>Courier New</vt:lpstr>
      <vt:lpstr>Times New Roman</vt:lpstr>
      <vt:lpstr>Bob template</vt:lpstr>
      <vt:lpstr>Newton-Raphson Formulation For Water Table Problems </vt:lpstr>
      <vt:lpstr>Standard Formulation Issues</vt:lpstr>
      <vt:lpstr>Wetting/Drying Nonlinearities</vt:lpstr>
      <vt:lpstr>Newton-Raphson method</vt:lpstr>
      <vt:lpstr>Standard Formulation</vt:lpstr>
      <vt:lpstr>Newton-Raphson formulation</vt:lpstr>
      <vt:lpstr>Newton-Raphson Formulation</vt:lpstr>
      <vt:lpstr>Newton-Raphson Formulation</vt:lpstr>
      <vt:lpstr>Newton-Raphson Formulation</vt:lpstr>
      <vt:lpstr>Newton-Raphson Formulation</vt:lpstr>
      <vt:lpstr>Newton-Raphson Formulation</vt:lpstr>
      <vt:lpstr>Newton-Raphson Formulation</vt:lpstr>
      <vt:lpstr>Newton-Raphson Formulation</vt:lpstr>
      <vt:lpstr>Iterative Model Solution (IMS6) Package</vt:lpstr>
      <vt:lpstr>Iterative Model Solution (IMS8) Package</vt:lpstr>
      <vt:lpstr>Iterative Model Solution (IMS8) Package</vt:lpstr>
      <vt:lpstr>IMS8 Package Input</vt:lpstr>
      <vt:lpstr>Newton-Raphson Formulation</vt:lpstr>
      <vt:lpstr>Newton-Raphson Formulation</vt:lpstr>
      <vt:lpstr>Summary</vt:lpstr>
      <vt:lpstr>Summary – continued </vt:lpstr>
    </vt:vector>
  </TitlesOfParts>
  <Manager>Visual Identity Committee</Manager>
  <Company>US Geological Survey</Company>
  <LinksUpToDate>false</LinksUpToDate>
  <SharedDoc>false</SharedDoc>
  <HyperlinkBase>http://www.usgs.gov/visual-id/specs/slides/slide.html</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Achievements, Challenges, and Future Directions – USGS Water Programs</dc:title>
  <dc:subject>General Information and Templates with USGS Visual Identity (VID)</dc:subject>
  <dc:creator>Bill Cunningham</dc:creator>
  <cp:keywords>slides, vugraphs, presentation, Arial, font, windows, templates</cp:keywords>
  <dc:description>Updated to incorporate revised Visual Identity (VID) System guidelines on fonts.  An exception to using the VID fonts is allowed for presentation materials.   The font Arial should be substituted for the VID fonts Univers Condensed Bold and Times Roman</dc:description>
  <cp:lastModifiedBy>Hughes, Joseph D</cp:lastModifiedBy>
  <cp:revision>947</cp:revision>
  <cp:lastPrinted>2013-12-03T12:58:17Z</cp:lastPrinted>
  <dcterms:created xsi:type="dcterms:W3CDTF">2002-11-03T19:43:43Z</dcterms:created>
  <dcterms:modified xsi:type="dcterms:W3CDTF">2019-06-05T19:08:13Z</dcterms:modified>
</cp:coreProperties>
</file>